
<file path=[Content_Types].xml><?xml version="1.0" encoding="utf-8"?>
<Types xmlns="http://schemas.openxmlformats.org/package/2006/content-types">
  <Default Extension="jpeg" ContentType="image/jpeg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1"/>
  </p:notesMasterIdLst>
  <p:sldIdLst>
    <p:sldId id="256" r:id="rId2"/>
    <p:sldId id="259" r:id="rId3"/>
    <p:sldId id="265" r:id="rId4"/>
    <p:sldId id="263" r:id="rId5"/>
    <p:sldId id="276" r:id="rId6"/>
    <p:sldId id="282" r:id="rId7"/>
    <p:sldId id="284" r:id="rId8"/>
    <p:sldId id="286" r:id="rId9"/>
    <p:sldId id="285" r:id="rId10"/>
    <p:sldId id="278" r:id="rId11"/>
    <p:sldId id="271" r:id="rId12"/>
    <p:sldId id="272" r:id="rId13"/>
    <p:sldId id="266" r:id="rId14"/>
    <p:sldId id="279" r:id="rId15"/>
    <p:sldId id="283" r:id="rId16"/>
    <p:sldId id="267" r:id="rId17"/>
    <p:sldId id="280" r:id="rId18"/>
    <p:sldId id="269" r:id="rId19"/>
    <p:sldId id="287" r:id="rId20"/>
  </p:sldIdLst>
  <p:sldSz cx="12192000" cy="6858000"/>
  <p:notesSz cx="6735763" cy="98663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84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7-06T09:04:45.409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0 0 24575,'0'0'-8191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7-06T09:05:28.651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0 1 24575,'0'0'-8191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7-06T09:05:44.733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0 1 24575,'0'0'-8191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7-06T09:05:45.454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0 0 24575,'0'0'-8191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03C186-B6F1-47E8-8369-B24D46DFC44B}" type="datetimeFigureOut">
              <a:rPr lang="ru-RU" smtClean="0"/>
              <a:t>07.07.2026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15373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9E88CD-973E-41F0-B940-13E5AD49A5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08296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9E88CD-973E-41F0-B940-13E5AD49A5EA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60033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ru-RU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ru-RU"/>
            </a:p>
          </p:txBody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ru-RU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ru-RU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ru-RU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ru-RU"/>
            </a:p>
          </p:txBody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ru-RU"/>
            </a:p>
          </p:txBody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ru-RU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971A1-2F77-4CD3-A7D7-2007F211F8A1}" type="datetimeFigureOut">
              <a:rPr lang="ru-RU" smtClean="0"/>
              <a:t>07.07.2026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0D6DF-5D01-4E73-AED2-1CA4FEF12D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25818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971A1-2F77-4CD3-A7D7-2007F211F8A1}" type="datetimeFigureOut">
              <a:rPr lang="ru-RU" smtClean="0"/>
              <a:t>07.07.2026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0D6DF-5D01-4E73-AED2-1CA4FEF12D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79270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971A1-2F77-4CD3-A7D7-2007F211F8A1}" type="datetimeFigureOut">
              <a:rPr lang="ru-RU" smtClean="0"/>
              <a:t>07.07.2026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0D6DF-5D01-4E73-AED2-1CA4FEF12DFA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422438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971A1-2F77-4CD3-A7D7-2007F211F8A1}" type="datetimeFigureOut">
              <a:rPr lang="ru-RU" smtClean="0"/>
              <a:t>07.07.2026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0D6DF-5D01-4E73-AED2-1CA4FEF12D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31055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971A1-2F77-4CD3-A7D7-2007F211F8A1}" type="datetimeFigureOut">
              <a:rPr lang="ru-RU" smtClean="0"/>
              <a:t>07.07.2026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0D6DF-5D01-4E73-AED2-1CA4FEF12DFA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680120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971A1-2F77-4CD3-A7D7-2007F211F8A1}" type="datetimeFigureOut">
              <a:rPr lang="ru-RU" smtClean="0"/>
              <a:t>07.07.2026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0D6DF-5D01-4E73-AED2-1CA4FEF12D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08287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971A1-2F77-4CD3-A7D7-2007F211F8A1}" type="datetimeFigureOut">
              <a:rPr lang="ru-RU" smtClean="0"/>
              <a:t>07.07.2026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0D6DF-5D01-4E73-AED2-1CA4FEF12D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23394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971A1-2F77-4CD3-A7D7-2007F211F8A1}" type="datetimeFigureOut">
              <a:rPr lang="ru-RU" smtClean="0"/>
              <a:t>07.07.2026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0D6DF-5D01-4E73-AED2-1CA4FEF12D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84217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971A1-2F77-4CD3-A7D7-2007F211F8A1}" type="datetimeFigureOut">
              <a:rPr lang="ru-RU" smtClean="0"/>
              <a:t>07.07.2026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0D6DF-5D01-4E73-AED2-1CA4FEF12D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18300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971A1-2F77-4CD3-A7D7-2007F211F8A1}" type="datetimeFigureOut">
              <a:rPr lang="ru-RU" smtClean="0"/>
              <a:t>07.07.2026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0D6DF-5D01-4E73-AED2-1CA4FEF12D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05749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971A1-2F77-4CD3-A7D7-2007F211F8A1}" type="datetimeFigureOut">
              <a:rPr lang="ru-RU" smtClean="0"/>
              <a:t>07.07.2026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0D6DF-5D01-4E73-AED2-1CA4FEF12D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62016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971A1-2F77-4CD3-A7D7-2007F211F8A1}" type="datetimeFigureOut">
              <a:rPr lang="ru-RU" smtClean="0"/>
              <a:t>07.07.2026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0D6DF-5D01-4E73-AED2-1CA4FEF12D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30927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971A1-2F77-4CD3-A7D7-2007F211F8A1}" type="datetimeFigureOut">
              <a:rPr lang="ru-RU" smtClean="0"/>
              <a:t>07.07.2026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0D6DF-5D01-4E73-AED2-1CA4FEF12D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47690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971A1-2F77-4CD3-A7D7-2007F211F8A1}" type="datetimeFigureOut">
              <a:rPr lang="ru-RU" smtClean="0"/>
              <a:t>07.07.2026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0D6DF-5D01-4E73-AED2-1CA4FEF12D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53976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971A1-2F77-4CD3-A7D7-2007F211F8A1}" type="datetimeFigureOut">
              <a:rPr lang="ru-RU" smtClean="0"/>
              <a:t>07.07.2026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0D6DF-5D01-4E73-AED2-1CA4FEF12D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51945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971A1-2F77-4CD3-A7D7-2007F211F8A1}" type="datetimeFigureOut">
              <a:rPr lang="ru-RU" smtClean="0"/>
              <a:t>07.07.2026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0D6DF-5D01-4E73-AED2-1CA4FEF12D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10800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ru-RU"/>
            </a:p>
          </p:txBody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ru-RU"/>
            </a:p>
          </p:txBody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ru-RU"/>
            </a:p>
          </p:txBody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ru-RU"/>
            </a:p>
          </p:txBody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ru-RU"/>
            </a:p>
          </p:txBody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ru-RU"/>
            </a:p>
          </p:txBody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ru-RU"/>
            </a:p>
          </p:txBody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ru-RU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8971A1-2F77-4CD3-A7D7-2007F211F8A1}" type="datetimeFigureOut">
              <a:rPr lang="ru-RU" smtClean="0"/>
              <a:t>07.07.2026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4490D6DF-5D01-4E73-AED2-1CA4FEF12D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87329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hdphoto" Target="../media/hdphoto1.wdp"/><Relationship Id="rId7" Type="http://schemas.openxmlformats.org/officeDocument/2006/relationships/customXml" Target="../ink/ink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11" Type="http://schemas.openxmlformats.org/officeDocument/2006/relationships/customXml" Target="../ink/ink4.xml"/><Relationship Id="rId5" Type="http://schemas.openxmlformats.org/officeDocument/2006/relationships/image" Target="../media/image3.jpeg"/><Relationship Id="rId10" Type="http://schemas.openxmlformats.org/officeDocument/2006/relationships/customXml" Target="../ink/ink3.xml"/><Relationship Id="rId4" Type="http://schemas.openxmlformats.org/officeDocument/2006/relationships/image" Target="../media/image2.jpeg"/><Relationship Id="rId9" Type="http://schemas.openxmlformats.org/officeDocument/2006/relationships/customXml" Target="../ink/ink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42.jpeg"/><Relationship Id="rId5" Type="http://schemas.openxmlformats.org/officeDocument/2006/relationships/image" Target="../media/image41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47.jpeg"/><Relationship Id="rId5" Type="http://schemas.openxmlformats.org/officeDocument/2006/relationships/image" Target="../media/image46.png"/><Relationship Id="rId4" Type="http://schemas.openxmlformats.org/officeDocument/2006/relationships/image" Target="../media/image4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49.jpeg"/><Relationship Id="rId4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jpeg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jpe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7E406E2D-7347-3EB6-7E40-D3342A3A8FD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3174" y="1035262"/>
            <a:ext cx="5705817" cy="573566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A49123A-CD20-CB9D-33E0-1612D32F619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-8467"/>
            <a:ext cx="5260157" cy="196917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93E9898-5AB6-D1B2-79EF-903173BED2D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384227" y="1"/>
            <a:ext cx="4831627" cy="4520011"/>
          </a:xfrm>
          <a:custGeom>
            <a:avLst/>
            <a:gdLst/>
            <a:ahLst/>
            <a:cxnLst/>
            <a:rect l="l" t="t" r="r" b="b"/>
            <a:pathLst>
              <a:path w="4831627" h="4520011">
                <a:moveTo>
                  <a:pt x="0" y="0"/>
                </a:moveTo>
                <a:lnTo>
                  <a:pt x="4831627" y="0"/>
                </a:lnTo>
                <a:lnTo>
                  <a:pt x="1416677" y="4520011"/>
                </a:lnTo>
                <a:close/>
              </a:path>
            </a:pathLst>
          </a:custGeom>
        </p:spPr>
      </p:pic>
      <p:pic>
        <p:nvPicPr>
          <p:cNvPr id="6" name="Рисунок 5" descr="О нас - Государственное предприятие «УКС города Жодино»">
            <a:extLst>
              <a:ext uri="{FF2B5EF4-FFF2-40B4-BE49-F238E27FC236}">
                <a16:creationId xmlns:a16="http://schemas.microsoft.com/office/drawing/2014/main" id="{2A86338B-FD10-F4F8-B060-C60E6149CD7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033724" y="-16744"/>
            <a:ext cx="8139373" cy="6857990"/>
          </a:xfrm>
          <a:custGeom>
            <a:avLst/>
            <a:gdLst/>
            <a:ahLst/>
            <a:cxnLst/>
            <a:rect l="l" t="t" r="r" b="b"/>
            <a:pathLst>
              <a:path w="8139373" h="6858000">
                <a:moveTo>
                  <a:pt x="5181344" y="0"/>
                </a:moveTo>
                <a:lnTo>
                  <a:pt x="8139373" y="0"/>
                </a:lnTo>
                <a:lnTo>
                  <a:pt x="8139373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C1B972-4B75-857C-F077-461AA21E54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9887" y="2853191"/>
            <a:ext cx="4434075" cy="2099809"/>
          </a:xfrm>
        </p:spPr>
        <p:txBody>
          <a:bodyPr>
            <a:noAutofit/>
          </a:bodyPr>
          <a:lstStyle/>
          <a:p>
            <a:pPr algn="ctr"/>
            <a:r>
              <a:rPr lang="ru-RU" sz="3600" b="1" spc="300" dirty="0">
                <a:solidFill>
                  <a:srgbClr val="273C1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СУББОТНИК</a:t>
            </a:r>
            <a:br>
              <a:rPr lang="ru-RU" sz="3600" b="1" spc="300" dirty="0">
                <a:solidFill>
                  <a:srgbClr val="273C1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ru-RU" sz="3600" b="1" spc="300" dirty="0">
                <a:solidFill>
                  <a:srgbClr val="273C1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600" b="1" spc="300" dirty="0">
                <a:solidFill>
                  <a:srgbClr val="273C1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ru-RU" sz="2000" b="1" spc="300" dirty="0">
                <a:solidFill>
                  <a:srgbClr val="273C1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полугодие 2026 г.</a:t>
            </a:r>
            <a:br>
              <a:rPr lang="ru-RU" sz="2000" b="1" spc="300" dirty="0">
                <a:solidFill>
                  <a:srgbClr val="273C1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23" name="Straight Connector 17">
            <a:extLst>
              <a:ext uri="{FF2B5EF4-FFF2-40B4-BE49-F238E27FC236}">
                <a16:creationId xmlns:a16="http://schemas.microsoft.com/office/drawing/2014/main" id="{9BE42A0F-3C3F-4500-BF5A-4FD28C1AA7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811130" y="-1"/>
            <a:ext cx="3403114" cy="450434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19">
            <a:extLst>
              <a:ext uri="{FF2B5EF4-FFF2-40B4-BE49-F238E27FC236}">
                <a16:creationId xmlns:a16="http://schemas.microsoft.com/office/drawing/2014/main" id="{F8862440-EF12-4BF0-9309-5653F38747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082FBDA-B6BB-447F-88F9-E5927CC713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Rectangle 25">
            <a:extLst>
              <a:ext uri="{FF2B5EF4-FFF2-40B4-BE49-F238E27FC236}">
                <a16:creationId xmlns:a16="http://schemas.microsoft.com/office/drawing/2014/main" id="{4D6B3FC3-266A-4796-85DE-016CA2ED65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ru-RU" dirty="0"/>
          </a:p>
        </p:txBody>
      </p:sp>
      <p:sp>
        <p:nvSpPr>
          <p:cNvPr id="26" name="Isosceles Triangle 24">
            <a:extLst>
              <a:ext uri="{FF2B5EF4-FFF2-40B4-BE49-F238E27FC236}">
                <a16:creationId xmlns:a16="http://schemas.microsoft.com/office/drawing/2014/main" id="{1166F14E-D6C0-40B2-97E6-0854392CD4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ru-RU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4C19743-4CEE-4CA9-9E59-5833323AA8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ru-RU" dirty="0"/>
          </a:p>
        </p:txBody>
      </p:sp>
      <p:sp>
        <p:nvSpPr>
          <p:cNvPr id="30" name="Rectangle 28">
            <a:extLst>
              <a:ext uri="{FF2B5EF4-FFF2-40B4-BE49-F238E27FC236}">
                <a16:creationId xmlns:a16="http://schemas.microsoft.com/office/drawing/2014/main" id="{3E09C179-0496-421E-A458-FACB93893A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ru-RU" dirty="0"/>
          </a:p>
        </p:txBody>
      </p:sp>
      <p:sp>
        <p:nvSpPr>
          <p:cNvPr id="32" name="Rectangle 29">
            <a:extLst>
              <a:ext uri="{FF2B5EF4-FFF2-40B4-BE49-F238E27FC236}">
                <a16:creationId xmlns:a16="http://schemas.microsoft.com/office/drawing/2014/main" id="{E407748B-B8A8-447D-84A0-C56A1E86A4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ru-RU" dirty="0"/>
          </a:p>
        </p:txBody>
      </p:sp>
      <p:sp>
        <p:nvSpPr>
          <p:cNvPr id="34" name="Isosceles Triangle 29">
            <a:extLst>
              <a:ext uri="{FF2B5EF4-FFF2-40B4-BE49-F238E27FC236}">
                <a16:creationId xmlns:a16="http://schemas.microsoft.com/office/drawing/2014/main" id="{88C20F14-80FE-465B-B829-1BA44065CF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ru-RU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0" name="Рукописный ввод 49">
                <a:extLst>
                  <a:ext uri="{FF2B5EF4-FFF2-40B4-BE49-F238E27FC236}">
                    <a16:creationId xmlns:a16="http://schemas.microsoft.com/office/drawing/2014/main" id="{BA65CA29-9704-11EE-EA7B-E1F2236C23F6}"/>
                  </a:ext>
                </a:extLst>
              </p14:cNvPr>
              <p14:cNvContentPartPr/>
              <p14:nvPr/>
            </p14:nvContentPartPr>
            <p14:xfrm>
              <a:off x="838618" y="904851"/>
              <a:ext cx="360" cy="360"/>
            </p14:xfrm>
          </p:contentPart>
        </mc:Choice>
        <mc:Fallback xmlns="">
          <p:pic>
            <p:nvPicPr>
              <p:cNvPr id="50" name="Рукописный ввод 49">
                <a:extLst>
                  <a:ext uri="{FF2B5EF4-FFF2-40B4-BE49-F238E27FC236}">
                    <a16:creationId xmlns:a16="http://schemas.microsoft.com/office/drawing/2014/main" id="{BA65CA29-9704-11EE-EA7B-E1F2236C23F6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32498" y="898731"/>
                <a:ext cx="12600" cy="1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52" name="Рукописный ввод 51">
                <a:extLst>
                  <a:ext uri="{FF2B5EF4-FFF2-40B4-BE49-F238E27FC236}">
                    <a16:creationId xmlns:a16="http://schemas.microsoft.com/office/drawing/2014/main" id="{640185CB-4991-488F-33A0-432CC0CFC5BC}"/>
                  </a:ext>
                </a:extLst>
              </p14:cNvPr>
              <p14:cNvContentPartPr/>
              <p14:nvPr/>
            </p14:nvContentPartPr>
            <p14:xfrm>
              <a:off x="-1282502" y="3412251"/>
              <a:ext cx="360" cy="360"/>
            </p14:xfrm>
          </p:contentPart>
        </mc:Choice>
        <mc:Fallback xmlns="">
          <p:pic>
            <p:nvPicPr>
              <p:cNvPr id="52" name="Рукописный ввод 51">
                <a:extLst>
                  <a:ext uri="{FF2B5EF4-FFF2-40B4-BE49-F238E27FC236}">
                    <a16:creationId xmlns:a16="http://schemas.microsoft.com/office/drawing/2014/main" id="{640185CB-4991-488F-33A0-432CC0CFC5BC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-1288622" y="3406131"/>
                <a:ext cx="12600" cy="1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54" name="Рукописный ввод 53">
                <a:extLst>
                  <a:ext uri="{FF2B5EF4-FFF2-40B4-BE49-F238E27FC236}">
                    <a16:creationId xmlns:a16="http://schemas.microsoft.com/office/drawing/2014/main" id="{21FA002D-B12D-1813-97DE-3AFEE55710D0}"/>
                  </a:ext>
                </a:extLst>
              </p14:cNvPr>
              <p14:cNvContentPartPr/>
              <p14:nvPr/>
            </p14:nvContentPartPr>
            <p14:xfrm>
              <a:off x="2526298" y="2535291"/>
              <a:ext cx="360" cy="360"/>
            </p14:xfrm>
          </p:contentPart>
        </mc:Choice>
        <mc:Fallback xmlns="">
          <p:pic>
            <p:nvPicPr>
              <p:cNvPr id="54" name="Рукописный ввод 53">
                <a:extLst>
                  <a:ext uri="{FF2B5EF4-FFF2-40B4-BE49-F238E27FC236}">
                    <a16:creationId xmlns:a16="http://schemas.microsoft.com/office/drawing/2014/main" id="{21FA002D-B12D-1813-97DE-3AFEE55710D0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520178" y="2529171"/>
                <a:ext cx="12600" cy="1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56" name="Рукописный ввод 55">
                <a:extLst>
                  <a:ext uri="{FF2B5EF4-FFF2-40B4-BE49-F238E27FC236}">
                    <a16:creationId xmlns:a16="http://schemas.microsoft.com/office/drawing/2014/main" id="{05CBC7C9-DE94-4888-93B6-975312D7E31C}"/>
                  </a:ext>
                </a:extLst>
              </p14:cNvPr>
              <p14:cNvContentPartPr/>
              <p14:nvPr/>
            </p14:nvContentPartPr>
            <p14:xfrm>
              <a:off x="1979458" y="6193251"/>
              <a:ext cx="360" cy="360"/>
            </p14:xfrm>
          </p:contentPart>
        </mc:Choice>
        <mc:Fallback xmlns="">
          <p:pic>
            <p:nvPicPr>
              <p:cNvPr id="56" name="Рукописный ввод 55">
                <a:extLst>
                  <a:ext uri="{FF2B5EF4-FFF2-40B4-BE49-F238E27FC236}">
                    <a16:creationId xmlns:a16="http://schemas.microsoft.com/office/drawing/2014/main" id="{05CBC7C9-DE94-4888-93B6-975312D7E31C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973338" y="6187131"/>
                <a:ext cx="12600" cy="12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3737014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BD11ECC6-8551-4768-8DFD-CD41AF420A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572001"/>
            <a:ext cx="12192000" cy="2285999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3657592-CA60-4F45-B1A0-88AA772420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425267" y="-8467"/>
            <a:ext cx="4766733" cy="6866467"/>
            <a:chOff x="7425267" y="-8467"/>
            <a:chExt cx="4766733" cy="6866467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6F47E2B4-7DA9-4312-A1F0-C48388B236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96547" y="4572001"/>
              <a:ext cx="393665" cy="2285999"/>
            </a:xfrm>
            <a:prstGeom prst="line">
              <a:avLst/>
            </a:prstGeom>
            <a:ln w="9525">
              <a:solidFill>
                <a:srgbClr val="BFBFBF">
                  <a:alpha val="7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35B274F7-039F-4BFC-AA98-B51B1D6CB6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4572001"/>
              <a:ext cx="3383073" cy="2285999"/>
            </a:xfrm>
            <a:prstGeom prst="line">
              <a:avLst/>
            </a:prstGeom>
            <a:ln w="9525">
              <a:solidFill>
                <a:srgbClr val="BFBFBF">
                  <a:alpha val="69804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>
              <a:extLst>
                <a:ext uri="{FF2B5EF4-FFF2-40B4-BE49-F238E27FC236}">
                  <a16:creationId xmlns:a16="http://schemas.microsoft.com/office/drawing/2014/main" id="{11A31103-C703-46C9-9D26-497A1ACD50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ru-RU"/>
            </a:p>
          </p:txBody>
        </p:sp>
        <p:sp>
          <p:nvSpPr>
            <p:cNvPr id="22" name="Rectangle 25">
              <a:extLst>
                <a:ext uri="{FF2B5EF4-FFF2-40B4-BE49-F238E27FC236}">
                  <a16:creationId xmlns:a16="http://schemas.microsoft.com/office/drawing/2014/main" id="{382F955F-FC22-44B8-BDCF-B77580323B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ru-RU"/>
            </a:p>
          </p:txBody>
        </p:sp>
        <p:sp>
          <p:nvSpPr>
            <p:cNvPr id="23" name="Isosceles Triangle 22">
              <a:extLst>
                <a:ext uri="{FF2B5EF4-FFF2-40B4-BE49-F238E27FC236}">
                  <a16:creationId xmlns:a16="http://schemas.microsoft.com/office/drawing/2014/main" id="{1F567692-F087-479A-8931-BD2869C3E4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ru-RU"/>
            </a:p>
          </p:txBody>
        </p:sp>
        <p:sp>
          <p:nvSpPr>
            <p:cNvPr id="24" name="Rectangle 27">
              <a:extLst>
                <a:ext uri="{FF2B5EF4-FFF2-40B4-BE49-F238E27FC236}">
                  <a16:creationId xmlns:a16="http://schemas.microsoft.com/office/drawing/2014/main" id="{49B3E4CD-0738-4B9D-A14F-1E8694DDF8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ru-RU"/>
            </a:p>
          </p:txBody>
        </p:sp>
        <p:sp>
          <p:nvSpPr>
            <p:cNvPr id="25" name="Rectangle 28">
              <a:extLst>
                <a:ext uri="{FF2B5EF4-FFF2-40B4-BE49-F238E27FC236}">
                  <a16:creationId xmlns:a16="http://schemas.microsoft.com/office/drawing/2014/main" id="{4753B851-AD90-4CCD-85D0-65AA6567DF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ru-RU"/>
            </a:p>
          </p:txBody>
        </p:sp>
        <p:sp>
          <p:nvSpPr>
            <p:cNvPr id="26" name="Rectangle 29">
              <a:extLst>
                <a:ext uri="{FF2B5EF4-FFF2-40B4-BE49-F238E27FC236}">
                  <a16:creationId xmlns:a16="http://schemas.microsoft.com/office/drawing/2014/main" id="{EBF14868-A190-4E21-9522-8977C474C9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ru-RU"/>
            </a:p>
          </p:txBody>
        </p:sp>
        <p:sp>
          <p:nvSpPr>
            <p:cNvPr id="27" name="Isosceles Triangle 26">
              <a:extLst>
                <a:ext uri="{FF2B5EF4-FFF2-40B4-BE49-F238E27FC236}">
                  <a16:creationId xmlns:a16="http://schemas.microsoft.com/office/drawing/2014/main" id="{BCBB4922-76EE-442B-A649-09873DCE79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ru-RU"/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8E2EB503-A017-4457-A105-53638C97DE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4572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A013F42-4CA7-4F3E-C6D3-237E16CA307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466" y="813343"/>
            <a:ext cx="2483779" cy="311445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92634BA-23EC-64A3-42DD-F99EDBCE967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84367" y="761905"/>
            <a:ext cx="2412999" cy="321733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DF59883-1A06-D732-2300-5B8750337C4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9878" y="761905"/>
            <a:ext cx="2412999" cy="321733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A875B08-4793-D1B5-5470-C9586FC93AA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95388" y="761905"/>
            <a:ext cx="2412999" cy="3217333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977BCE-44C4-5A07-7A6A-A3DD2C4108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4811501"/>
            <a:ext cx="9428823" cy="1563899"/>
          </a:xfrm>
        </p:spPr>
        <p:txBody>
          <a:bodyPr anchor="ctr">
            <a:normAutofit/>
          </a:bodyPr>
          <a:lstStyle/>
          <a:p>
            <a:r>
              <a:rPr lang="ru-RU" dirty="0"/>
              <a:t>УСТАНОВЛЕНЫ УЛИЧНЫЕ </a:t>
            </a:r>
            <a:br>
              <a:rPr lang="ru-RU" dirty="0"/>
            </a:br>
            <a:r>
              <a:rPr lang="ru-RU" dirty="0"/>
              <a:t>ФОНАРИ СО СВЕТИЛЬНИКАМИ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B2330AA2-A2D3-8F3C-1926-1D8F90620E70}"/>
              </a:ext>
            </a:extLst>
          </p:cNvPr>
          <p:cNvSpPr/>
          <p:nvPr/>
        </p:nvSpPr>
        <p:spPr>
          <a:xfrm>
            <a:off x="8505825" y="4572000"/>
            <a:ext cx="3686175" cy="2285999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899DA1A-FB61-7E6D-96AD-4A7E80AF8F51}"/>
              </a:ext>
            </a:extLst>
          </p:cNvPr>
          <p:cNvSpPr txBox="1"/>
          <p:nvPr/>
        </p:nvSpPr>
        <p:spPr>
          <a:xfrm>
            <a:off x="8932333" y="4883085"/>
            <a:ext cx="30868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32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34  фонаря</a:t>
            </a:r>
          </a:p>
        </p:txBody>
      </p:sp>
    </p:spTree>
    <p:extLst>
      <p:ext uri="{BB962C8B-B14F-4D97-AF65-F5344CB8AC3E}">
        <p14:creationId xmlns:p14="http://schemas.microsoft.com/office/powerpoint/2010/main" val="12302339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46">
            <a:extLst>
              <a:ext uri="{FF2B5EF4-FFF2-40B4-BE49-F238E27FC236}">
                <a16:creationId xmlns:a16="http://schemas.microsoft.com/office/drawing/2014/main" id="{E1750109-3B91-4506-B997-0CD8E35A14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84F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E72D8D1B-59F6-4FF3-8547-9BBB6129F2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480060"/>
            <a:ext cx="3442553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B40CA6F-73FA-F1E4-313C-DF53C472D21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45334" y="643467"/>
            <a:ext cx="2676573" cy="2475653"/>
          </a:xfrm>
          <a:prstGeom prst="rect">
            <a:avLst/>
          </a:prstGeom>
        </p:spPr>
      </p:pic>
      <p:sp>
        <p:nvSpPr>
          <p:cNvPr id="51" name="Rectangle 50">
            <a:extLst>
              <a:ext uri="{FF2B5EF4-FFF2-40B4-BE49-F238E27FC236}">
                <a16:creationId xmlns:a16="http://schemas.microsoft.com/office/drawing/2014/main" id="{14044C96-7CFD-44DB-A579-D77B0D37C6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35998" y="487090"/>
            <a:ext cx="3588174" cy="278104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C47D7184-B1EF-BA08-59CC-251F45A8EE8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605796" y="650497"/>
            <a:ext cx="2668347" cy="2468623"/>
          </a:xfrm>
          <a:prstGeom prst="rect">
            <a:avLst/>
          </a:prstGeom>
        </p:spPr>
      </p:pic>
      <p:sp>
        <p:nvSpPr>
          <p:cNvPr id="53" name="Rectangle 52">
            <a:extLst>
              <a:ext uri="{FF2B5EF4-FFF2-40B4-BE49-F238E27FC236}">
                <a16:creationId xmlns:a16="http://schemas.microsoft.com/office/drawing/2014/main" id="{8FC8C21F-9484-4A71-ABFA-6C10682FA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3603670"/>
            <a:ext cx="3442553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7B1726B-ABB3-A007-FDC2-0F0515DF378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4" b="-3"/>
          <a:stretch>
            <a:fillRect/>
          </a:stretch>
        </p:blipFill>
        <p:spPr>
          <a:xfrm>
            <a:off x="847914" y="3748194"/>
            <a:ext cx="2654213" cy="2471631"/>
          </a:xfrm>
          <a:prstGeom prst="rect">
            <a:avLst/>
          </a:prstGeom>
        </p:spPr>
      </p:pic>
      <p:sp>
        <p:nvSpPr>
          <p:cNvPr id="55" name="Rectangle 54">
            <a:extLst>
              <a:ext uri="{FF2B5EF4-FFF2-40B4-BE49-F238E27FC236}">
                <a16:creationId xmlns:a16="http://schemas.microsoft.com/office/drawing/2014/main" id="{2C444748-5A8D-4B53-89FE-42B455DFA2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5618" y="487090"/>
            <a:ext cx="3588171" cy="5897880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06E944C-1727-DEB3-9C4D-F3800CF0257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381676" y="1039467"/>
            <a:ext cx="3252903" cy="4793125"/>
          </a:xfrm>
          <a:prstGeom prst="rect">
            <a:avLst/>
          </a:prstGeom>
        </p:spPr>
      </p:pic>
      <p:sp>
        <p:nvSpPr>
          <p:cNvPr id="57" name="Rectangle 56">
            <a:extLst>
              <a:ext uri="{FF2B5EF4-FFF2-40B4-BE49-F238E27FC236}">
                <a16:creationId xmlns:a16="http://schemas.microsoft.com/office/drawing/2014/main" id="{F4FFA271-A10A-4AC3-8F06-E3313A197A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29502" y="3603670"/>
            <a:ext cx="3601167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EF6FA95A-124C-368F-F9BA-17F60BA04D9C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313518" y="3995113"/>
            <a:ext cx="3252903" cy="1984823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EB69DE1-8443-1691-2EDD-74DA5143699B}"/>
              </a:ext>
            </a:extLst>
          </p:cNvPr>
          <p:cNvSpPr txBox="1"/>
          <p:nvPr/>
        </p:nvSpPr>
        <p:spPr>
          <a:xfrm>
            <a:off x="371831" y="3939380"/>
            <a:ext cx="3830635" cy="2993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2100"/>
              </a:lnSpc>
              <a:buFont typeface="Arial" panose="020B0604020202020204" pitchFamily="34" charset="0"/>
              <a:buChar char="•"/>
            </a:pPr>
            <a:r>
              <a:rPr lang="ru-RU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14 скамеек</a:t>
            </a:r>
          </a:p>
          <a:p>
            <a:pPr marL="285750" indent="-285750">
              <a:lnSpc>
                <a:spcPts val="2100"/>
              </a:lnSpc>
              <a:buFont typeface="Arial" panose="020B0604020202020204" pitchFamily="34" charset="0"/>
              <a:buChar char="•"/>
            </a:pPr>
            <a:endParaRPr lang="ru-RU" sz="28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lnSpc>
                <a:spcPts val="2100"/>
              </a:lnSpc>
            </a:pPr>
            <a:r>
              <a:rPr lang="ru-RU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16 800,00</a:t>
            </a:r>
          </a:p>
          <a:p>
            <a:pPr>
              <a:lnSpc>
                <a:spcPts val="2100"/>
              </a:lnSpc>
            </a:pPr>
            <a:endParaRPr lang="ru-RU" sz="28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lnSpc>
                <a:spcPts val="2100"/>
              </a:lnSpc>
              <a:buFont typeface="Arial" panose="020B0604020202020204" pitchFamily="34" charset="0"/>
              <a:buChar char="•"/>
            </a:pPr>
            <a:r>
              <a:rPr lang="ru-RU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скамейка – качели</a:t>
            </a:r>
          </a:p>
          <a:p>
            <a:pPr marL="285750" indent="-285750">
              <a:lnSpc>
                <a:spcPts val="2100"/>
              </a:lnSpc>
              <a:buFont typeface="Arial" panose="020B0604020202020204" pitchFamily="34" charset="0"/>
              <a:buChar char="•"/>
            </a:pPr>
            <a:endParaRPr lang="ru-RU" sz="28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lnSpc>
                <a:spcPts val="2100"/>
              </a:lnSpc>
            </a:pPr>
            <a:r>
              <a:rPr lang="ru-RU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6 500, 00</a:t>
            </a:r>
          </a:p>
          <a:p>
            <a:endParaRPr lang="ru-RU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48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985786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5D93FB-3F67-5609-F6BC-AA6D11F329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C46415E-419D-820F-68C2-42C12FF4FDE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943" y="377491"/>
            <a:ext cx="8427786" cy="6488687"/>
          </a:xfrm>
          <a:prstGeom prst="rect">
            <a:avLst/>
          </a:prstGeom>
        </p:spPr>
      </p:pic>
      <p:pic>
        <p:nvPicPr>
          <p:cNvPr id="6" name="IMG_6240">
            <a:hlinkClick r:id="" action="ppaction://media"/>
            <a:extLst>
              <a:ext uri="{FF2B5EF4-FFF2-40B4-BE49-F238E27FC236}">
                <a16:creationId xmlns:a16="http://schemas.microsoft.com/office/drawing/2014/main" id="{B2CE4511-A313-9264-988B-E289D7DFA671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05038" y="1"/>
            <a:ext cx="3886962" cy="6969550"/>
          </a:xfr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6E9CB0F-9A79-2B98-4D13-D7C5C94B8397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8845" y="1502109"/>
            <a:ext cx="6941979" cy="520648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DD1C81D-BE34-2A82-7C9A-6F407C5B6569}"/>
              </a:ext>
            </a:extLst>
          </p:cNvPr>
          <p:cNvSpPr txBox="1"/>
          <p:nvPr/>
        </p:nvSpPr>
        <p:spPr>
          <a:xfrm>
            <a:off x="1078846" y="162004"/>
            <a:ext cx="6941979" cy="1292662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Арт-объект «Лошадь с бочкой для воды»</a:t>
            </a:r>
          </a:p>
          <a:p>
            <a:pPr algn="ctr"/>
            <a:r>
              <a:rPr lang="ru-RU" sz="3600" b="1" i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13 000,00</a:t>
            </a:r>
            <a:br>
              <a:rPr lang="ru-RU" b="1" i="1" dirty="0">
                <a:solidFill>
                  <a:schemeClr val="tx2">
                    <a:lumMod val="90000"/>
                    <a:lumOff val="10000"/>
                  </a:schemeClr>
                </a:solidFill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972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53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5">
            <a:extLst>
              <a:ext uri="{FF2B5EF4-FFF2-40B4-BE49-F238E27FC236}">
                <a16:creationId xmlns:a16="http://schemas.microsoft.com/office/drawing/2014/main" id="{75652D23-6921-AF50-7AE6-3CD3C17AC4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2044E48-EAD0-73DC-6C32-97D6D107AA0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174A2A5-4D48-DF45-7029-2EA1373CBD7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9700" y="1628775"/>
            <a:ext cx="6972300" cy="5229225"/>
          </a:xfrm>
          <a:prstGeom prst="rect">
            <a:avLst/>
          </a:prstGeom>
        </p:spPr>
      </p:pic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91431688-699B-3108-3DBC-A1B40597FC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8806" y="151737"/>
            <a:ext cx="6717503" cy="1320800"/>
          </a:xfr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2700" b="1" i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Арт-объект </a:t>
            </a:r>
            <a:br>
              <a:rPr lang="ru-RU" sz="2700" b="1" i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700" b="1" i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«Семья медведей на прогулке»</a:t>
            </a:r>
            <a:br>
              <a:rPr lang="ru-RU" sz="2700" b="1" i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i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16 500,00</a:t>
            </a:r>
            <a:endParaRPr lang="ru-RU" sz="4800" b="1" i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054685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379B70E-1FDE-173F-D770-3077D795DF0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2639635" y="-2694365"/>
            <a:ext cx="6912728" cy="12192002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7996DF-FB03-F3DB-EAB5-2EE641E9A4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0" y="609600"/>
            <a:ext cx="2930518" cy="1320800"/>
          </a:xfrm>
        </p:spPr>
        <p:txBody>
          <a:bodyPr vert="horz" lIns="91440" tIns="45720" rIns="91440" bIns="45720" rtlCol="0" anchor="ctr">
            <a:normAutofit/>
          </a:bodyPr>
          <a:lstStyle/>
          <a:p>
            <a:endParaRPr lang="en-US"/>
          </a:p>
        </p:txBody>
      </p:sp>
      <p:pic>
        <p:nvPicPr>
          <p:cNvPr id="9" name="video_2026-07-06_13-42-41">
            <a:hlinkClick r:id="" action="ppaction://media"/>
            <a:extLst>
              <a:ext uri="{FF2B5EF4-FFF2-40B4-BE49-F238E27FC236}">
                <a16:creationId xmlns:a16="http://schemas.microsoft.com/office/drawing/2014/main" id="{99DBE88A-3DF1-E840-5969-815C3F4B4540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23355" y="118135"/>
            <a:ext cx="3723874" cy="6621727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90886A1-25AC-B358-34C4-187C29846B4E}"/>
              </a:ext>
            </a:extLst>
          </p:cNvPr>
          <p:cNvSpPr txBox="1"/>
          <p:nvPr/>
        </p:nvSpPr>
        <p:spPr>
          <a:xfrm>
            <a:off x="631788" y="118135"/>
            <a:ext cx="7591567" cy="1261884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3200" i="1" dirty="0">
                <a:solidFill>
                  <a:schemeClr val="tx2">
                    <a:lumMod val="90000"/>
                    <a:lumOff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Арт-объект «</a:t>
            </a:r>
            <a:r>
              <a:rPr lang="ru-RU" sz="2800" i="1" dirty="0">
                <a:solidFill>
                  <a:schemeClr val="tx2">
                    <a:lumMod val="90000"/>
                    <a:lumOff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АРКА»</a:t>
            </a:r>
          </a:p>
          <a:p>
            <a:pPr algn="ctr"/>
            <a:r>
              <a:rPr lang="ru-RU" sz="4400" i="1" dirty="0">
                <a:solidFill>
                  <a:schemeClr val="tx2">
                    <a:lumMod val="90000"/>
                    <a:lumOff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25 000,00</a:t>
            </a:r>
            <a:endParaRPr lang="ru-RU" sz="1600" i="1" dirty="0">
              <a:solidFill>
                <a:schemeClr val="tx2">
                  <a:lumMod val="90000"/>
                  <a:lumOff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B233CC5-615E-9BA4-5A18-8376E087224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70982" y="1502922"/>
            <a:ext cx="7028395" cy="5114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55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93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7576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6DD5D4-09A7-819F-A23B-67DE670C05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615340" cy="1320800"/>
          </a:xfr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b="1" i="1" dirty="0">
                <a:solidFill>
                  <a:schemeClr val="tx2">
                    <a:lumMod val="90000"/>
                    <a:lumOff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Арт-объект «ПЛАНЕТА»</a:t>
            </a:r>
            <a:br>
              <a:rPr lang="ru-RU" b="1" i="1" dirty="0">
                <a:solidFill>
                  <a:schemeClr val="tx2">
                    <a:lumMod val="90000"/>
                    <a:lumOff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i="1" dirty="0">
                <a:solidFill>
                  <a:schemeClr val="tx2">
                    <a:lumMod val="90000"/>
                    <a:lumOff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12 000,00 </a:t>
            </a:r>
            <a:br>
              <a:rPr lang="ru-RU" i="1" dirty="0">
                <a:solidFill>
                  <a:schemeClr val="tx2">
                    <a:lumMod val="90000"/>
                    <a:lumOff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dirty="0"/>
          </a:p>
        </p:txBody>
      </p:sp>
      <p:pic>
        <p:nvPicPr>
          <p:cNvPr id="4" name="video_2026-07-06_13-39-01">
            <a:hlinkClick r:id="" action="ppaction://media"/>
            <a:extLst>
              <a:ext uri="{FF2B5EF4-FFF2-40B4-BE49-F238E27FC236}">
                <a16:creationId xmlns:a16="http://schemas.microsoft.com/office/drawing/2014/main" id="{707F9515-E524-7B2A-7CA0-821867A28A7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18515" y="180958"/>
            <a:ext cx="3596151" cy="6394611"/>
          </a:xfr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A9C0B37-9EFB-3E16-3FD5-A284DFFCC1B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4627" y="1150070"/>
            <a:ext cx="7334053" cy="5500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267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73D1C42-86CF-9703-AE97-03F7ECE9DF5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3540" y="-8467"/>
            <a:ext cx="8885618" cy="6874934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90A61547-2555-4DE2-A37F-A53E549174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5C2447E0-8F0D-479C-94E4-82BC8EB68C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1F943397-DCDD-44CB-BBA9-9510B7698D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>
              <a:extLst>
                <a:ext uri="{FF2B5EF4-FFF2-40B4-BE49-F238E27FC236}">
                  <a16:creationId xmlns:a16="http://schemas.microsoft.com/office/drawing/2014/main" id="{E2630ADC-31DB-4C48-AC4A-DAAE5A7B8E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ru-RU"/>
            </a:p>
          </p:txBody>
        </p:sp>
        <p:sp>
          <p:nvSpPr>
            <p:cNvPr id="22" name="Rectangle 25">
              <a:extLst>
                <a:ext uri="{FF2B5EF4-FFF2-40B4-BE49-F238E27FC236}">
                  <a16:creationId xmlns:a16="http://schemas.microsoft.com/office/drawing/2014/main" id="{2CA5C44E-F54E-47E0-8989-4D8686B33C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ru-RU"/>
            </a:p>
          </p:txBody>
        </p:sp>
        <p:sp>
          <p:nvSpPr>
            <p:cNvPr id="23" name="Isosceles Triangle 22">
              <a:extLst>
                <a:ext uri="{FF2B5EF4-FFF2-40B4-BE49-F238E27FC236}">
                  <a16:creationId xmlns:a16="http://schemas.microsoft.com/office/drawing/2014/main" id="{FF54E15E-830B-4375-A239-4C51954DEA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ru-RU"/>
            </a:p>
          </p:txBody>
        </p:sp>
        <p:sp>
          <p:nvSpPr>
            <p:cNvPr id="24" name="Rectangle 27">
              <a:extLst>
                <a:ext uri="{FF2B5EF4-FFF2-40B4-BE49-F238E27FC236}">
                  <a16:creationId xmlns:a16="http://schemas.microsoft.com/office/drawing/2014/main" id="{CB37E322-FF7E-4872-BD6B-50A48CBEA5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ru-RU"/>
            </a:p>
          </p:txBody>
        </p:sp>
        <p:sp>
          <p:nvSpPr>
            <p:cNvPr id="25" name="Rectangle 28">
              <a:extLst>
                <a:ext uri="{FF2B5EF4-FFF2-40B4-BE49-F238E27FC236}">
                  <a16:creationId xmlns:a16="http://schemas.microsoft.com/office/drawing/2014/main" id="{710D0C1E-D2F8-45B2-AE14-1AC8E976F7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ru-RU"/>
            </a:p>
          </p:txBody>
        </p:sp>
        <p:sp>
          <p:nvSpPr>
            <p:cNvPr id="26" name="Rectangle 29">
              <a:extLst>
                <a:ext uri="{FF2B5EF4-FFF2-40B4-BE49-F238E27FC236}">
                  <a16:creationId xmlns:a16="http://schemas.microsoft.com/office/drawing/2014/main" id="{3216331B-17D0-4167-ABD2-B2198058C2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ru-RU"/>
            </a:p>
          </p:txBody>
        </p:sp>
        <p:sp>
          <p:nvSpPr>
            <p:cNvPr id="27" name="Isosceles Triangle 26">
              <a:extLst>
                <a:ext uri="{FF2B5EF4-FFF2-40B4-BE49-F238E27FC236}">
                  <a16:creationId xmlns:a16="http://schemas.microsoft.com/office/drawing/2014/main" id="{A53A7A96-3806-4BB3-91DE-6EED48AC78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ru-RU"/>
            </a:p>
          </p:txBody>
        </p:sp>
        <p:sp>
          <p:nvSpPr>
            <p:cNvPr id="28" name="Isosceles Triangle 27">
              <a:extLst>
                <a:ext uri="{FF2B5EF4-FFF2-40B4-BE49-F238E27FC236}">
                  <a16:creationId xmlns:a16="http://schemas.microsoft.com/office/drawing/2014/main" id="{F8C2B86C-EE71-466E-8991-503F9C9C1B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ru-RU"/>
            </a:p>
          </p:txBody>
        </p:sp>
      </p:grp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FB7FB8-7296-4CB8-E9BD-FC565AC53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65" y="82069"/>
            <a:ext cx="8326555" cy="1661890"/>
          </a:xfr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Autofit/>
          </a:bodyPr>
          <a:lstStyle/>
          <a:p>
            <a:pPr algn="ctr"/>
            <a:br>
              <a:rPr lang="ru-RU" sz="2400" b="1" i="1" dirty="0">
                <a:solidFill>
                  <a:schemeClr val="tx2">
                    <a:lumMod val="90000"/>
                    <a:lumOff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ru-RU" sz="2400" b="1" i="1" dirty="0">
                <a:solidFill>
                  <a:schemeClr val="tx2">
                    <a:lumMod val="90000"/>
                    <a:lumOff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ru-RU" sz="2400" b="1" i="1" dirty="0">
                <a:solidFill>
                  <a:schemeClr val="tx2">
                    <a:lumMod val="90000"/>
                    <a:lumOff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ru-RU" sz="2400" b="1" i="1" dirty="0">
                <a:solidFill>
                  <a:schemeClr val="tx2">
                    <a:lumMod val="90000"/>
                    <a:lumOff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ru-RU" sz="2400" b="1" i="1" dirty="0">
                <a:solidFill>
                  <a:schemeClr val="tx2">
                    <a:lumMod val="90000"/>
                    <a:lumOff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ru-RU" sz="2400" b="1" i="1" dirty="0">
                <a:solidFill>
                  <a:schemeClr val="tx2">
                    <a:lumMod val="90000"/>
                    <a:lumOff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b="1" i="1" dirty="0">
                <a:solidFill>
                  <a:schemeClr val="tx2">
                    <a:lumMod val="90000"/>
                    <a:lumOff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Арт-объект «СЕРДЦЕ ГОРОДА»</a:t>
            </a:r>
            <a:br>
              <a:rPr lang="ru-RU" sz="3200" b="1" i="1" dirty="0">
                <a:solidFill>
                  <a:schemeClr val="tx2">
                    <a:lumMod val="90000"/>
                    <a:lumOff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i="1" dirty="0">
                <a:solidFill>
                  <a:schemeClr val="tx2">
                    <a:lumMod val="90000"/>
                    <a:lumOff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12 000,00 </a:t>
            </a:r>
            <a:br>
              <a:rPr lang="ru-RU" sz="4800" i="1" dirty="0">
                <a:solidFill>
                  <a:schemeClr val="tx2">
                    <a:lumMod val="90000"/>
                    <a:lumOff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sz="2800" dirty="0"/>
          </a:p>
        </p:txBody>
      </p:sp>
      <p:pic>
        <p:nvPicPr>
          <p:cNvPr id="13" name="video_2026-07-06_13-37-34">
            <a:hlinkClick r:id="" action="ppaction://media"/>
            <a:extLst>
              <a:ext uri="{FF2B5EF4-FFF2-40B4-BE49-F238E27FC236}">
                <a16:creationId xmlns:a16="http://schemas.microsoft.com/office/drawing/2014/main" id="{D07201F8-92FC-2ADB-B8F4-8684109D0347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7256" y="55437"/>
            <a:ext cx="3831204" cy="681103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EB09084-22C0-F8D2-F293-F3D0AAFA49E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71686" y="1958593"/>
            <a:ext cx="5848239" cy="4313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190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85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DE8DE2B-61C1-46D5-BEB8-521321C182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E012C92A-B902-4B69-BDCF-CCA3021FCB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A2BDBC14-42A0-4182-BFBA-0751F6350C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23">
              <a:extLst>
                <a:ext uri="{FF2B5EF4-FFF2-40B4-BE49-F238E27FC236}">
                  <a16:creationId xmlns:a16="http://schemas.microsoft.com/office/drawing/2014/main" id="{902DC474-5BCC-4188-ACDC-AD63E6B187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ru-RU"/>
            </a:p>
          </p:txBody>
        </p:sp>
        <p:sp>
          <p:nvSpPr>
            <p:cNvPr id="14" name="Rectangle 25">
              <a:extLst>
                <a:ext uri="{FF2B5EF4-FFF2-40B4-BE49-F238E27FC236}">
                  <a16:creationId xmlns:a16="http://schemas.microsoft.com/office/drawing/2014/main" id="{7B427019-8592-4032-931B-4F27104C9D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ru-RU"/>
            </a:p>
          </p:txBody>
        </p:sp>
        <p:sp>
          <p:nvSpPr>
            <p:cNvPr id="15" name="Isosceles Triangle 14">
              <a:extLst>
                <a:ext uri="{FF2B5EF4-FFF2-40B4-BE49-F238E27FC236}">
                  <a16:creationId xmlns:a16="http://schemas.microsoft.com/office/drawing/2014/main" id="{1D6E2CEA-A5BB-4CF7-B907-AE4DBF6748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ru-RU"/>
            </a:p>
          </p:txBody>
        </p:sp>
        <p:sp>
          <p:nvSpPr>
            <p:cNvPr id="16" name="Rectangle 27">
              <a:extLst>
                <a:ext uri="{FF2B5EF4-FFF2-40B4-BE49-F238E27FC236}">
                  <a16:creationId xmlns:a16="http://schemas.microsoft.com/office/drawing/2014/main" id="{78D09D5A-29CC-4B32-9CE1-72E607558A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ru-RU"/>
            </a:p>
          </p:txBody>
        </p:sp>
        <p:sp>
          <p:nvSpPr>
            <p:cNvPr id="17" name="Rectangle 28">
              <a:extLst>
                <a:ext uri="{FF2B5EF4-FFF2-40B4-BE49-F238E27FC236}">
                  <a16:creationId xmlns:a16="http://schemas.microsoft.com/office/drawing/2014/main" id="{6DF3A3FC-950B-40B0-923D-0F0BC1A542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ru-RU"/>
            </a:p>
          </p:txBody>
        </p:sp>
        <p:sp>
          <p:nvSpPr>
            <p:cNvPr id="18" name="Rectangle 29">
              <a:extLst>
                <a:ext uri="{FF2B5EF4-FFF2-40B4-BE49-F238E27FC236}">
                  <a16:creationId xmlns:a16="http://schemas.microsoft.com/office/drawing/2014/main" id="{BCA0F2E1-CD3D-4521-9CCB-41A5CC6C54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ru-RU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9BA4F16A-21DC-462A-AD37-0A93C8B79E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ru-RU"/>
            </a:p>
          </p:txBody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FB75EBDD-038D-4572-A372-1149382957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ru-RU"/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21029ED5-F105-4DD2-99C8-1E44228179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D621E68-BF28-4A1C-B1A2-4E55E139E7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BE8BBE4D-F0DF-49B9-B75A-99DAC53ACA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Rectangle 23">
              <a:extLst>
                <a:ext uri="{FF2B5EF4-FFF2-40B4-BE49-F238E27FC236}">
                  <a16:creationId xmlns:a16="http://schemas.microsoft.com/office/drawing/2014/main" id="{E0F07DDC-34A6-46A1-9DE9-2BBE2931A5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ru-RU"/>
            </a:p>
          </p:txBody>
        </p:sp>
        <p:sp>
          <p:nvSpPr>
            <p:cNvPr id="27" name="Rectangle 25">
              <a:extLst>
                <a:ext uri="{FF2B5EF4-FFF2-40B4-BE49-F238E27FC236}">
                  <a16:creationId xmlns:a16="http://schemas.microsoft.com/office/drawing/2014/main" id="{2CEB2BF9-B8DB-45B9-86EA-D197B5B1AE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ru-RU"/>
            </a:p>
          </p:txBody>
        </p:sp>
        <p:sp>
          <p:nvSpPr>
            <p:cNvPr id="28" name="Isosceles Triangle 27">
              <a:extLst>
                <a:ext uri="{FF2B5EF4-FFF2-40B4-BE49-F238E27FC236}">
                  <a16:creationId xmlns:a16="http://schemas.microsoft.com/office/drawing/2014/main" id="{08B5BB34-3801-4E70-A981-FE007635E1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ru-RU"/>
            </a:p>
          </p:txBody>
        </p:sp>
        <p:sp>
          <p:nvSpPr>
            <p:cNvPr id="29" name="Rectangle 27">
              <a:extLst>
                <a:ext uri="{FF2B5EF4-FFF2-40B4-BE49-F238E27FC236}">
                  <a16:creationId xmlns:a16="http://schemas.microsoft.com/office/drawing/2014/main" id="{38432A75-2CEB-463C-A8F2-ABB50A79F4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ru-RU"/>
            </a:p>
          </p:txBody>
        </p:sp>
        <p:sp>
          <p:nvSpPr>
            <p:cNvPr id="30" name="Rectangle 28">
              <a:extLst>
                <a:ext uri="{FF2B5EF4-FFF2-40B4-BE49-F238E27FC236}">
                  <a16:creationId xmlns:a16="http://schemas.microsoft.com/office/drawing/2014/main" id="{E7E850B8-C050-4597-8BEB-113FEC9A27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ru-RU"/>
            </a:p>
          </p:txBody>
        </p:sp>
        <p:sp>
          <p:nvSpPr>
            <p:cNvPr id="31" name="Rectangle 29">
              <a:extLst>
                <a:ext uri="{FF2B5EF4-FFF2-40B4-BE49-F238E27FC236}">
                  <a16:creationId xmlns:a16="http://schemas.microsoft.com/office/drawing/2014/main" id="{24ACC798-9CEC-4B6F-A8DD-F8E6FCCCF1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ru-RU"/>
            </a:p>
          </p:txBody>
        </p:sp>
        <p:sp>
          <p:nvSpPr>
            <p:cNvPr id="32" name="Isosceles Triangle 31">
              <a:extLst>
                <a:ext uri="{FF2B5EF4-FFF2-40B4-BE49-F238E27FC236}">
                  <a16:creationId xmlns:a16="http://schemas.microsoft.com/office/drawing/2014/main" id="{1D58A8C6-1294-4CD9-89BC-F1E981A524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ru-RU"/>
            </a:p>
          </p:txBody>
        </p:sp>
        <p:sp>
          <p:nvSpPr>
            <p:cNvPr id="33" name="Isosceles Triangle 32">
              <a:extLst>
                <a:ext uri="{FF2B5EF4-FFF2-40B4-BE49-F238E27FC236}">
                  <a16:creationId xmlns:a16="http://schemas.microsoft.com/office/drawing/2014/main" id="{F32F2ED6-6143-46C4-A641-72D42732B6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ru-RU"/>
            </a:p>
          </p:txBody>
        </p: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5C9652B3-A450-4ED6-8FBF-F536BA60B4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2222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03CA3B45-E0AA-01D1-189E-115E5E09F8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68452" y="571500"/>
            <a:ext cx="11055096" cy="5715000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64B30A9E-9CFB-9A96-75EE-D8CC69FEC302}"/>
              </a:ext>
            </a:extLst>
          </p:cNvPr>
          <p:cNvSpPr/>
          <p:nvPr/>
        </p:nvSpPr>
        <p:spPr>
          <a:xfrm>
            <a:off x="6830331" y="4879208"/>
            <a:ext cx="4793218" cy="1407292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Арт-объект </a:t>
            </a:r>
          </a:p>
          <a:p>
            <a:pPr algn="ctr"/>
            <a:r>
              <a:rPr lang="ru-RU" sz="3200" b="1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ru-RU" sz="3200" b="1" i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«Женщина мира»</a:t>
            </a:r>
          </a:p>
          <a:p>
            <a:pPr algn="ctr"/>
            <a:r>
              <a:rPr lang="ru-RU" sz="3200" b="1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16 000,00</a:t>
            </a:r>
          </a:p>
        </p:txBody>
      </p:sp>
    </p:spTree>
    <p:extLst>
      <p:ext uri="{BB962C8B-B14F-4D97-AF65-F5344CB8AC3E}">
        <p14:creationId xmlns:p14="http://schemas.microsoft.com/office/powerpoint/2010/main" val="23373594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8267EEE4-6354-4F1C-9484-951F0EB92F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6" y="0"/>
            <a:ext cx="1218564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2D3EC1-981F-0538-94B7-9CA07943A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9768" y="609600"/>
            <a:ext cx="5498361" cy="1320800"/>
          </a:xfrm>
        </p:spPr>
        <p:txBody>
          <a:bodyPr anchor="ctr">
            <a:normAutofit/>
          </a:bodyPr>
          <a:lstStyle/>
          <a:p>
            <a:endParaRPr lang="ru-RU" dirty="0"/>
          </a:p>
        </p:txBody>
      </p:sp>
      <p:sp>
        <p:nvSpPr>
          <p:cNvPr id="17" name="Isosceles Triangle 13">
            <a:extLst>
              <a:ext uri="{FF2B5EF4-FFF2-40B4-BE49-F238E27FC236}">
                <a16:creationId xmlns:a16="http://schemas.microsoft.com/office/drawing/2014/main" id="{0E5A83F9-E6B8-40BD-9C0D-9A6F156507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rgbClr val="60603C">
              <a:alpha val="8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4EB32A0-A080-E377-2A8A-45CDBF655AA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>
            <a:fillRect/>
          </a:stretch>
        </p:blipFill>
        <p:spPr>
          <a:xfrm>
            <a:off x="7927604" y="152410"/>
            <a:ext cx="4258045" cy="315276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334A202-C79E-C92E-3142-7750CEC2A43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28308" y="3362853"/>
            <a:ext cx="4657341" cy="3428996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FAF6F2AF-1E2D-CC3A-DDD1-8D408FBBCD4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-8472"/>
            <a:ext cx="8020851" cy="6858000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06479D20-EBEF-1295-BACE-4AA0D9A0C861}"/>
              </a:ext>
            </a:extLst>
          </p:cNvPr>
          <p:cNvSpPr/>
          <p:nvPr/>
        </p:nvSpPr>
        <p:spPr>
          <a:xfrm>
            <a:off x="-1" y="5723832"/>
            <a:ext cx="8020851" cy="1116255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i="1" dirty="0">
                <a:solidFill>
                  <a:schemeClr val="bg2">
                    <a:lumMod val="10000"/>
                  </a:schemeClr>
                </a:solidFill>
              </a:rPr>
              <a:t>ОБУСТРОЙСТВО ПОСТАМЕНТА ПОД УСТАНОВКУ ЭЛЕКТРОБУСА</a:t>
            </a:r>
          </a:p>
          <a:p>
            <a:pPr algn="ctr"/>
            <a:r>
              <a:rPr lang="ru-RU" sz="2400" b="1" i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26 638,00</a:t>
            </a:r>
          </a:p>
          <a:p>
            <a:pPr algn="ctr"/>
            <a:r>
              <a:rPr lang="ru-RU" i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ОБУСТРОЙСТВО ПЛОЩАДКИ    </a:t>
            </a:r>
          </a:p>
        </p:txBody>
      </p:sp>
    </p:spTree>
    <p:extLst>
      <p:ext uri="{BB962C8B-B14F-4D97-AF65-F5344CB8AC3E}">
        <p14:creationId xmlns:p14="http://schemas.microsoft.com/office/powerpoint/2010/main" val="42053336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4BE9D4C4-9FA3-4885-A769-301639CC7A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26F5A9E2-1A3B-5AF6-01A3-B75026DCB70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-489561" y="541217"/>
            <a:ext cx="6858008" cy="5766859"/>
          </a:xfrm>
          <a:prstGeom prst="rect">
            <a:avLst/>
          </a:prstGeom>
        </p:spPr>
      </p:pic>
      <p:sp>
        <p:nvSpPr>
          <p:cNvPr id="9" name="Объект 8">
            <a:extLst>
              <a:ext uri="{FF2B5EF4-FFF2-40B4-BE49-F238E27FC236}">
                <a16:creationId xmlns:a16="http://schemas.microsoft.com/office/drawing/2014/main" id="{0DA4858B-5451-40DD-FFF6-955EAC5921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33" y="-8"/>
            <a:ext cx="6085367" cy="6858008"/>
          </a:xfr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>
            <a:norm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indent="0">
              <a:buNone/>
            </a:pPr>
            <a:endParaRPr lang="ru-RU" sz="1600" b="1" i="1" dirty="0">
              <a:ln/>
              <a:solidFill>
                <a:schemeClr val="accent2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ru-RU" sz="1600" b="1" i="1" dirty="0">
              <a:ln/>
              <a:solidFill>
                <a:schemeClr val="accent2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ru-RU" sz="1600" b="1" i="1" dirty="0">
              <a:ln/>
              <a:solidFill>
                <a:schemeClr val="accent2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ru-RU" sz="1600" b="1" i="1" dirty="0">
              <a:ln/>
              <a:solidFill>
                <a:schemeClr val="accent2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ru-RU" sz="1600" b="1" i="1" dirty="0">
              <a:ln/>
              <a:solidFill>
                <a:schemeClr val="accent2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ru-RU" sz="1600" b="1" i="1" dirty="0">
              <a:ln/>
              <a:solidFill>
                <a:schemeClr val="accent2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ru-RU" sz="1600" b="1" i="1" dirty="0">
              <a:ln/>
              <a:solidFill>
                <a:schemeClr val="accent2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ru-RU" sz="1600" b="1" i="1" dirty="0">
                <a:ln/>
                <a:solidFill>
                  <a:schemeClr val="accent2">
                    <a:lumMod val="50000"/>
                  </a:schemeClr>
                </a:solidFill>
              </a:rPr>
              <a:t>СОБРАНО  (2026 ГОД )– </a:t>
            </a:r>
            <a:r>
              <a:rPr lang="ru-RU" sz="2800" b="1" i="1" dirty="0">
                <a:ln/>
                <a:solidFill>
                  <a:schemeClr val="accent2">
                    <a:lumMod val="50000"/>
                  </a:schemeClr>
                </a:solidFill>
              </a:rPr>
              <a:t>556 419, 67</a:t>
            </a:r>
          </a:p>
          <a:p>
            <a:pPr marL="0" indent="0">
              <a:buNone/>
            </a:pPr>
            <a:r>
              <a:rPr lang="ru-RU" sz="1600" b="1" i="1" dirty="0">
                <a:ln/>
                <a:solidFill>
                  <a:schemeClr val="accent2">
                    <a:lumMod val="50000"/>
                  </a:schemeClr>
                </a:solidFill>
              </a:rPr>
              <a:t>ИЗРАСХОДОВАНО (2026 ГОД) – </a:t>
            </a:r>
            <a:r>
              <a:rPr lang="ru-RU" sz="2800" b="1" i="1" dirty="0">
                <a:ln/>
                <a:solidFill>
                  <a:schemeClr val="accent2">
                    <a:lumMod val="50000"/>
                  </a:schemeClr>
                </a:solidFill>
              </a:rPr>
              <a:t>418 227,35</a:t>
            </a:r>
          </a:p>
          <a:p>
            <a:pPr marL="0" indent="0">
              <a:buNone/>
            </a:pPr>
            <a:r>
              <a:rPr lang="ru-RU" sz="1600" b="1" i="1" dirty="0">
                <a:ln/>
                <a:solidFill>
                  <a:schemeClr val="accent2">
                    <a:lumMod val="50000"/>
                  </a:schemeClr>
                </a:solidFill>
              </a:rPr>
              <a:t>ОСТАТОК (2026 ГОД) – </a:t>
            </a:r>
            <a:r>
              <a:rPr lang="ru-RU" sz="2800" b="1" i="1" dirty="0">
                <a:ln/>
                <a:solidFill>
                  <a:schemeClr val="accent2">
                    <a:lumMod val="50000"/>
                  </a:schemeClr>
                </a:solidFill>
              </a:rPr>
              <a:t>138 192,32</a:t>
            </a:r>
          </a:p>
          <a:p>
            <a:pPr marL="0" indent="0">
              <a:buNone/>
            </a:pPr>
            <a:r>
              <a:rPr lang="ru-RU" sz="1600" b="1" i="1" dirty="0">
                <a:ln/>
                <a:solidFill>
                  <a:schemeClr val="accent2">
                    <a:lumMod val="50000"/>
                  </a:schemeClr>
                </a:solidFill>
              </a:rPr>
              <a:t>ОСТАТОК (2025 ГОД)-</a:t>
            </a:r>
            <a:r>
              <a:rPr lang="ru-RU" sz="2800" b="1" i="1" dirty="0">
                <a:ln/>
                <a:solidFill>
                  <a:schemeClr val="accent2">
                    <a:lumMod val="50000"/>
                  </a:schemeClr>
                </a:solidFill>
              </a:rPr>
              <a:t>15 770 , 00</a:t>
            </a:r>
          </a:p>
          <a:p>
            <a:pPr marL="0" indent="0">
              <a:buNone/>
            </a:pPr>
            <a:r>
              <a:rPr lang="ru-RU" sz="1600" b="1" i="1" dirty="0">
                <a:ln/>
                <a:solidFill>
                  <a:schemeClr val="accent2">
                    <a:lumMod val="50000"/>
                  </a:schemeClr>
                </a:solidFill>
              </a:rPr>
              <a:t>ОСТАТОК (2024 ГОД) </a:t>
            </a:r>
            <a:r>
              <a:rPr lang="ru-RU" sz="2800" b="1" i="1" dirty="0">
                <a:ln/>
                <a:solidFill>
                  <a:schemeClr val="accent2">
                    <a:lumMod val="50000"/>
                  </a:schemeClr>
                </a:solidFill>
              </a:rPr>
              <a:t>– 92 175,00</a:t>
            </a:r>
          </a:p>
          <a:p>
            <a:pPr marL="0" indent="0">
              <a:buNone/>
            </a:pPr>
            <a:r>
              <a:rPr lang="ru-RU" sz="1600" b="1" i="1" dirty="0">
                <a:ln/>
                <a:solidFill>
                  <a:schemeClr val="accent2">
                    <a:lumMod val="50000"/>
                  </a:schemeClr>
                </a:solidFill>
              </a:rPr>
              <a:t>ИТОГО –</a:t>
            </a:r>
            <a:r>
              <a:rPr lang="ru-RU" sz="2800" b="1" i="1" dirty="0">
                <a:ln/>
                <a:solidFill>
                  <a:schemeClr val="accent2">
                    <a:lumMod val="50000"/>
                  </a:schemeClr>
                </a:solidFill>
              </a:rPr>
              <a:t> 246 137, 32</a:t>
            </a:r>
            <a:endParaRPr lang="en-US" sz="2800" b="1" i="1" dirty="0">
              <a:ln/>
              <a:solidFill>
                <a:schemeClr val="accent2">
                  <a:lumMod val="50000"/>
                </a:schemeClr>
              </a:solidFill>
            </a:endParaRPr>
          </a:p>
          <a:p>
            <a:endParaRPr lang="ru-RU" sz="1600" b="1" dirty="0">
              <a:ln/>
              <a:solidFill>
                <a:schemeClr val="accent3"/>
              </a:solidFill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D19F268-1EBD-9680-A2C9-839F27067DE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296867" y="5"/>
            <a:ext cx="4831627" cy="4520011"/>
          </a:xfrm>
          <a:custGeom>
            <a:avLst/>
            <a:gdLst/>
            <a:ahLst/>
            <a:cxnLst/>
            <a:rect l="l" t="t" r="r" b="b"/>
            <a:pathLst>
              <a:path w="4831627" h="4520011">
                <a:moveTo>
                  <a:pt x="0" y="0"/>
                </a:moveTo>
                <a:lnTo>
                  <a:pt x="4831627" y="0"/>
                </a:lnTo>
                <a:lnTo>
                  <a:pt x="1416677" y="4520011"/>
                </a:lnTo>
                <a:close/>
              </a:path>
            </a:pathLst>
          </a:cu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6A60CDB-BD81-CB42-F6AC-F1ACC3D1D4D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041994" y="-4"/>
            <a:ext cx="8139373" cy="6858000"/>
          </a:xfrm>
          <a:custGeom>
            <a:avLst/>
            <a:gdLst/>
            <a:ahLst/>
            <a:cxnLst/>
            <a:rect l="l" t="t" r="r" b="b"/>
            <a:pathLst>
              <a:path w="8139373" h="6858000">
                <a:moveTo>
                  <a:pt x="5181344" y="0"/>
                </a:moveTo>
                <a:lnTo>
                  <a:pt x="8139373" y="0"/>
                </a:lnTo>
                <a:lnTo>
                  <a:pt x="8139373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D1C1A569-2E2A-0A22-675C-723154F4AFD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626256" y="118649"/>
            <a:ext cx="1695450" cy="1969972"/>
          </a:xfrm>
          <a:prstGeom prst="rect">
            <a:avLst/>
          </a:prstGeom>
        </p:spPr>
      </p:pic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7EB6695E-BED5-4DA3-8C9B-AD301AEF47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435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38257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1EA3DE74-31A6-48AD-8C0A-E33A679BAF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AFFDDEBC-790E-43B4-8282-92702E0A89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53F624CC-585A-4177-8E95-77462EA619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Rectangle 23">
              <a:extLst>
                <a:ext uri="{FF2B5EF4-FFF2-40B4-BE49-F238E27FC236}">
                  <a16:creationId xmlns:a16="http://schemas.microsoft.com/office/drawing/2014/main" id="{B18999F3-4745-477E-B6DA-E5B0BCD53F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ru-RU" dirty="0"/>
            </a:p>
          </p:txBody>
        </p:sp>
        <p:sp>
          <p:nvSpPr>
            <p:cNvPr id="20" name="Rectangle 25">
              <a:extLst>
                <a:ext uri="{FF2B5EF4-FFF2-40B4-BE49-F238E27FC236}">
                  <a16:creationId xmlns:a16="http://schemas.microsoft.com/office/drawing/2014/main" id="{B780C728-EC47-4108-8DC4-B5ACDAD0B1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ru-RU" dirty="0"/>
            </a:p>
          </p:txBody>
        </p:sp>
        <p:sp>
          <p:nvSpPr>
            <p:cNvPr id="21" name="Isosceles Triangle 20">
              <a:extLst>
                <a:ext uri="{FF2B5EF4-FFF2-40B4-BE49-F238E27FC236}">
                  <a16:creationId xmlns:a16="http://schemas.microsoft.com/office/drawing/2014/main" id="{E5535F23-07A0-49FD-BF88-208C0FBEE0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ru-RU" dirty="0"/>
            </a:p>
          </p:txBody>
        </p:sp>
        <p:sp>
          <p:nvSpPr>
            <p:cNvPr id="22" name="Rectangle 27">
              <a:extLst>
                <a:ext uri="{FF2B5EF4-FFF2-40B4-BE49-F238E27FC236}">
                  <a16:creationId xmlns:a16="http://schemas.microsoft.com/office/drawing/2014/main" id="{944D95CD-2ADB-4E41-AFD2-5ED06FD6D5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ru-RU" dirty="0"/>
            </a:p>
          </p:txBody>
        </p:sp>
        <p:sp>
          <p:nvSpPr>
            <p:cNvPr id="23" name="Rectangle 28">
              <a:extLst>
                <a:ext uri="{FF2B5EF4-FFF2-40B4-BE49-F238E27FC236}">
                  <a16:creationId xmlns:a16="http://schemas.microsoft.com/office/drawing/2014/main" id="{36509339-BF07-4ED1-B1DA-74D2D956F0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ru-RU" dirty="0"/>
            </a:p>
          </p:txBody>
        </p:sp>
        <p:sp>
          <p:nvSpPr>
            <p:cNvPr id="24" name="Rectangle 29">
              <a:extLst>
                <a:ext uri="{FF2B5EF4-FFF2-40B4-BE49-F238E27FC236}">
                  <a16:creationId xmlns:a16="http://schemas.microsoft.com/office/drawing/2014/main" id="{6317DACF-CCA7-442B-B867-2CF567E4BF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ru-RU" dirty="0"/>
            </a:p>
          </p:txBody>
        </p:sp>
        <p:sp>
          <p:nvSpPr>
            <p:cNvPr id="25" name="Isosceles Triangle 24">
              <a:extLst>
                <a:ext uri="{FF2B5EF4-FFF2-40B4-BE49-F238E27FC236}">
                  <a16:creationId xmlns:a16="http://schemas.microsoft.com/office/drawing/2014/main" id="{7E917ACA-0CB0-4A07-9594-33E63B91B7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ru-RU" dirty="0"/>
            </a:p>
          </p:txBody>
        </p:sp>
        <p:sp>
          <p:nvSpPr>
            <p:cNvPr id="26" name="Isosceles Triangle 25">
              <a:extLst>
                <a:ext uri="{FF2B5EF4-FFF2-40B4-BE49-F238E27FC236}">
                  <a16:creationId xmlns:a16="http://schemas.microsoft.com/office/drawing/2014/main" id="{21DF86A2-1E2E-48FD-8EF7-F9D6744FA1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ru-RU" dirty="0"/>
            </a:p>
          </p:txBody>
        </p:sp>
      </p:grpSp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015E3E78-BF51-4607-86CE-A0299B88FE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8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Isosceles Triangle 29">
            <a:extLst>
              <a:ext uri="{FF2B5EF4-FFF2-40B4-BE49-F238E27FC236}">
                <a16:creationId xmlns:a16="http://schemas.microsoft.com/office/drawing/2014/main" id="{AFCFD6D8-B11A-4FF8-AA6D-F63F472A21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1320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F410FFB-618A-8449-F176-9EEA4D78668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>
            <a:fillRect/>
          </a:stretch>
        </p:blipFill>
        <p:spPr>
          <a:xfrm>
            <a:off x="5551112" y="4572000"/>
            <a:ext cx="6640888" cy="2286000"/>
          </a:xfrm>
          <a:custGeom>
            <a:avLst/>
            <a:gdLst/>
            <a:ahLst/>
            <a:cxnLst/>
            <a:rect l="l" t="t" r="r" b="b"/>
            <a:pathLst>
              <a:path w="6640888" h="2286000">
                <a:moveTo>
                  <a:pt x="1679482" y="0"/>
                </a:moveTo>
                <a:lnTo>
                  <a:pt x="6640888" y="0"/>
                </a:lnTo>
                <a:lnTo>
                  <a:pt x="6640888" y="2286000"/>
                </a:lnTo>
                <a:lnTo>
                  <a:pt x="0" y="2286000"/>
                </a:lnTo>
                <a:close/>
              </a:path>
            </a:pathLst>
          </a:custGeom>
        </p:spPr>
      </p:pic>
      <p:sp>
        <p:nvSpPr>
          <p:cNvPr id="32" name="Rectangle 29">
            <a:extLst>
              <a:ext uri="{FF2B5EF4-FFF2-40B4-BE49-F238E27FC236}">
                <a16:creationId xmlns:a16="http://schemas.microsoft.com/office/drawing/2014/main" id="{99CDFA5B-0593-4946-8B2B-61B888895B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ru-RU" dirty="0"/>
          </a:p>
        </p:txBody>
      </p:sp>
      <p:sp>
        <p:nvSpPr>
          <p:cNvPr id="34" name="Isosceles Triangle 33">
            <a:extLst>
              <a:ext uri="{FF2B5EF4-FFF2-40B4-BE49-F238E27FC236}">
                <a16:creationId xmlns:a16="http://schemas.microsoft.com/office/drawing/2014/main" id="{5BC01963-BAEA-42F8-A0A1-D5323FDF5C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3381FBF2-E58F-852E-7E93-B0D4B1A2C3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 cstate="email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22455" y="2762029"/>
            <a:ext cx="7242039" cy="4104438"/>
          </a:xfrm>
          <a:custGeom>
            <a:avLst/>
            <a:gdLst/>
            <a:ahLst/>
            <a:cxnLst/>
            <a:rect l="l" t="t" r="r" b="b"/>
            <a:pathLst>
              <a:path w="7259991" h="6856115">
                <a:moveTo>
                  <a:pt x="0" y="0"/>
                </a:moveTo>
                <a:lnTo>
                  <a:pt x="5841644" y="0"/>
                </a:lnTo>
                <a:lnTo>
                  <a:pt x="7253976" y="4479990"/>
                </a:lnTo>
                <a:lnTo>
                  <a:pt x="7259991" y="4484422"/>
                </a:lnTo>
                <a:lnTo>
                  <a:pt x="5514446" y="6852824"/>
                </a:lnTo>
                <a:lnTo>
                  <a:pt x="6776547" y="6852824"/>
                </a:lnTo>
                <a:lnTo>
                  <a:pt x="6776547" y="6856115"/>
                </a:lnTo>
                <a:lnTo>
                  <a:pt x="0" y="6856115"/>
                </a:lnTo>
                <a:close/>
              </a:path>
            </a:pathLst>
          </a:custGeom>
        </p:spPr>
      </p:pic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EB60E152-277A-4689-827B-214A55B3D5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1993689F-A4B8-43C0-ADED-5E8C083DCA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Rectangle 23">
            <a:extLst>
              <a:ext uri="{FF2B5EF4-FFF2-40B4-BE49-F238E27FC236}">
                <a16:creationId xmlns:a16="http://schemas.microsoft.com/office/drawing/2014/main" id="{9A55474B-4D9C-4A4D-AC41-524963CDBA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ru-RU" dirty="0"/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89E939AE-CEC4-AD59-F363-A3B02A9920C0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852508" y="121940"/>
            <a:ext cx="6159650" cy="448627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57FCDE-4A0A-A90E-AAE9-31974E335B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74" y="4612449"/>
            <a:ext cx="5669280" cy="1646302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r">
              <a:lnSpc>
                <a:spcPct val="90000"/>
              </a:lnSpc>
            </a:pPr>
            <a:r>
              <a:rPr lang="en-US" sz="4200" dirty="0">
                <a:solidFill>
                  <a:srgbClr val="FFFFFF"/>
                </a:solidFill>
              </a:rPr>
              <a:t>ГОРОДСКОЙ ПАРК КУ</a:t>
            </a:r>
            <a:r>
              <a:rPr lang="ru-RU" sz="4200" dirty="0">
                <a:solidFill>
                  <a:srgbClr val="FFFFFF"/>
                </a:solidFill>
              </a:rPr>
              <a:t>Л</a:t>
            </a:r>
            <a:r>
              <a:rPr lang="en-US" sz="4200" dirty="0">
                <a:solidFill>
                  <a:srgbClr val="FFFFFF"/>
                </a:solidFill>
              </a:rPr>
              <a:t>ЬТУРЫ И ОТДЫХА</a:t>
            </a:r>
            <a:br>
              <a:rPr lang="ru-RU" sz="4200" dirty="0">
                <a:solidFill>
                  <a:srgbClr val="FFFFFF"/>
                </a:solidFill>
              </a:rPr>
            </a:br>
            <a:br>
              <a:rPr lang="ru-RU" sz="4200" dirty="0">
                <a:solidFill>
                  <a:srgbClr val="FFFFFF"/>
                </a:solidFill>
              </a:rPr>
            </a:br>
            <a:r>
              <a:rPr lang="ru-RU" sz="2400" dirty="0"/>
              <a:t>АРТ-ОБЪЕКТЫ</a:t>
            </a:r>
            <a:endParaRPr lang="en-US" sz="4200" dirty="0">
              <a:solidFill>
                <a:srgbClr val="FFFFFF"/>
              </a:solidFill>
            </a:endParaRPr>
          </a:p>
        </p:txBody>
      </p:sp>
      <p:pic>
        <p:nvPicPr>
          <p:cNvPr id="31" name="video_2026-07-06_13-47-37">
            <a:hlinkClick r:id="" action="ppaction://media"/>
            <a:extLst>
              <a:ext uri="{FF2B5EF4-FFF2-40B4-BE49-F238E27FC236}">
                <a16:creationId xmlns:a16="http://schemas.microsoft.com/office/drawing/2014/main" id="{C8E1D100-22E5-6537-4268-04A6804D8ED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7321" y="-8468"/>
            <a:ext cx="5698933" cy="3205649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B60C9CC9-775A-6E5B-B110-10878A304E93}"/>
              </a:ext>
            </a:extLst>
          </p:cNvPr>
          <p:cNvSpPr/>
          <p:nvPr/>
        </p:nvSpPr>
        <p:spPr>
          <a:xfrm>
            <a:off x="9334500" y="4699760"/>
            <a:ext cx="2876779" cy="2158239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i="1" dirty="0"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Парковые конструкции </a:t>
            </a:r>
          </a:p>
          <a:p>
            <a:pPr algn="ctr"/>
            <a:r>
              <a:rPr lang="ru-RU" i="1" dirty="0"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 установкой «Одуванчики»	</a:t>
            </a:r>
          </a:p>
          <a:p>
            <a:pPr algn="ctr"/>
            <a:endParaRPr lang="ru-RU" i="1" dirty="0">
              <a:solidFill>
                <a:schemeClr val="bg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4800" i="1" dirty="0"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40 800,00</a:t>
            </a:r>
          </a:p>
        </p:txBody>
      </p:sp>
    </p:spTree>
    <p:extLst>
      <p:ext uri="{BB962C8B-B14F-4D97-AF65-F5344CB8AC3E}">
        <p14:creationId xmlns:p14="http://schemas.microsoft.com/office/powerpoint/2010/main" val="5154315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75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3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0C2A8CEB-6C37-426B-81F9-CC8BDBBBF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3A2F260-D080-447B-9A2D-11973C05D9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1250779"/>
            <a:ext cx="6067887" cy="4515399"/>
          </a:xfrm>
          <a:custGeom>
            <a:avLst/>
            <a:gdLst>
              <a:gd name="connsiteX0" fmla="*/ 0 w 6067887"/>
              <a:gd name="connsiteY0" fmla="*/ 0 h 4515399"/>
              <a:gd name="connsiteX1" fmla="*/ 6067887 w 6067887"/>
              <a:gd name="connsiteY1" fmla="*/ 0 h 4515399"/>
              <a:gd name="connsiteX2" fmla="*/ 4705907 w 6067887"/>
              <a:gd name="connsiteY2" fmla="*/ 4515399 h 4515399"/>
              <a:gd name="connsiteX3" fmla="*/ 0 w 6067887"/>
              <a:gd name="connsiteY3" fmla="*/ 4515399 h 4515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67887" h="4515399">
                <a:moveTo>
                  <a:pt x="0" y="0"/>
                </a:moveTo>
                <a:lnTo>
                  <a:pt x="6067887" y="0"/>
                </a:lnTo>
                <a:lnTo>
                  <a:pt x="4705907" y="4515399"/>
                </a:lnTo>
                <a:lnTo>
                  <a:pt x="0" y="4515399"/>
                </a:lnTo>
                <a:close/>
              </a:path>
            </a:pathLst>
          </a:cu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6E2262-3E1E-CA4A-2402-E5972F9B26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206" y="1711250"/>
            <a:ext cx="4817660" cy="977359"/>
          </a:xfrm>
        </p:spPr>
        <p:txBody>
          <a:bodyPr>
            <a:normAutofit/>
          </a:bodyPr>
          <a:lstStyle/>
          <a:p>
            <a:endParaRPr lang="ru-RU" sz="320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6D6A131-D36E-0E45-6630-C3C9CC2371E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74680" y="61568"/>
            <a:ext cx="5893209" cy="2869601"/>
          </a:xfrm>
          <a:prstGeom prst="rect">
            <a:avLst/>
          </a:prstGeom>
        </p:spPr>
      </p:pic>
      <p:pic>
        <p:nvPicPr>
          <p:cNvPr id="14" name="IMG_5933">
            <a:hlinkClick r:id="" action="ppaction://media"/>
            <a:extLst>
              <a:ext uri="{FF2B5EF4-FFF2-40B4-BE49-F238E27FC236}">
                <a16:creationId xmlns:a16="http://schemas.microsoft.com/office/drawing/2014/main" id="{24F6BF21-7790-C091-76F4-94149EEB9316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588972" y="3052894"/>
            <a:ext cx="6385496" cy="3592169"/>
          </a:xfr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D1C6AE40-8717-BE6D-8C92-779177DF1225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519"/>
          <a:stretch>
            <a:fillRect/>
          </a:stretch>
        </p:blipFill>
        <p:spPr>
          <a:xfrm>
            <a:off x="7720313" y="279430"/>
            <a:ext cx="3126080" cy="2409179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03A1DAF4-B634-2A5A-CE4E-B3111887CD49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702251" y="4348673"/>
            <a:ext cx="2524083" cy="2206613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614BBC86-10BD-1F98-745C-9B084F3FE7D2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962" y="4181948"/>
            <a:ext cx="1982330" cy="2373338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0C92E24C-40BB-E729-B40A-1711406769B8}"/>
              </a:ext>
            </a:extLst>
          </p:cNvPr>
          <p:cNvSpPr/>
          <p:nvPr/>
        </p:nvSpPr>
        <p:spPr>
          <a:xfrm>
            <a:off x="359962" y="3110688"/>
            <a:ext cx="3766570" cy="1225191"/>
          </a:xfrm>
          <a:prstGeom prst="rect">
            <a:avLst/>
          </a:prstGeom>
          <a:solidFill>
            <a:schemeClr val="accent1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Качели-пергола (с подсветкой)</a:t>
            </a:r>
          </a:p>
          <a:p>
            <a:pPr algn="ctr"/>
            <a:r>
              <a:rPr lang="ru-RU" sz="4800" b="1" i="1" dirty="0"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29 988,00</a:t>
            </a:r>
            <a:endParaRPr lang="ru-RU" b="1" i="1" dirty="0">
              <a:solidFill>
                <a:schemeClr val="bg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480942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6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E44557-D2A3-AB5C-6A69-1602D66ADF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7" cy="1320800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16" name="Isosceles Triangle 8">
            <a:extLst>
              <a:ext uri="{FF2B5EF4-FFF2-40B4-BE49-F238E27FC236}">
                <a16:creationId xmlns:a16="http://schemas.microsoft.com/office/drawing/2014/main" id="{98EE4960-6ED7-49B4-BEEE-A96A0C83D9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13201"/>
            <a:ext cx="476655" cy="2844800"/>
          </a:xfrm>
          <a:prstGeom prst="triangle">
            <a:avLst>
              <a:gd name="adj" fmla="val 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ru-RU" dirty="0"/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975D3FCB-975A-3AD6-FB6C-D3570A41F8C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0954" y="0"/>
            <a:ext cx="7163421" cy="685800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3A9137B-207C-F78E-265D-6B121BBE4FA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-11465"/>
            <a:ext cx="4088089" cy="6869465"/>
          </a:xfrm>
          <a:prstGeom prst="rect">
            <a:avLst/>
          </a:prstGeom>
        </p:spPr>
      </p:pic>
      <p:pic>
        <p:nvPicPr>
          <p:cNvPr id="20" name="IMG_6308">
            <a:hlinkClick r:id="" action="ppaction://media"/>
            <a:extLst>
              <a:ext uri="{FF2B5EF4-FFF2-40B4-BE49-F238E27FC236}">
                <a16:creationId xmlns:a16="http://schemas.microsoft.com/office/drawing/2014/main" id="{8BD93A29-B61B-0252-6084-F478E5D1616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34375" y="0"/>
            <a:ext cx="3857625" cy="6858000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C0E0C5DB-C818-E00B-6046-958D123FB023}"/>
              </a:ext>
            </a:extLst>
          </p:cNvPr>
          <p:cNvSpPr/>
          <p:nvPr/>
        </p:nvSpPr>
        <p:spPr>
          <a:xfrm>
            <a:off x="4201332" y="216816"/>
            <a:ext cx="3981133" cy="1875935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i="1" dirty="0">
                <a:solidFill>
                  <a:schemeClr val="tx2">
                    <a:lumMod val="90000"/>
                    <a:lumOff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Арт-объекты:</a:t>
            </a:r>
          </a:p>
          <a:p>
            <a:pPr algn="ctr"/>
            <a:endParaRPr lang="ru-RU" b="1" i="1" dirty="0">
              <a:solidFill>
                <a:schemeClr val="tx2">
                  <a:lumMod val="90000"/>
                  <a:lumOff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b="1" i="1" dirty="0">
                <a:solidFill>
                  <a:schemeClr val="tx2">
                    <a:lumMod val="90000"/>
                    <a:lumOff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«Браво Пушкин» (6 800, 00),</a:t>
            </a:r>
          </a:p>
          <a:p>
            <a:pPr algn="ctr"/>
            <a:r>
              <a:rPr lang="ru-RU" b="1" i="1" dirty="0">
                <a:solidFill>
                  <a:schemeClr val="tx2">
                    <a:lumMod val="90000"/>
                    <a:lumOff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«Вежливый фонарь» (4 500,00),</a:t>
            </a:r>
          </a:p>
          <a:p>
            <a:pPr algn="ctr"/>
            <a:r>
              <a:rPr lang="ru-RU" b="1" i="1" dirty="0">
                <a:solidFill>
                  <a:schemeClr val="tx2">
                    <a:lumMod val="90000"/>
                    <a:lumOff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Скамейка «</a:t>
            </a:r>
            <a:r>
              <a:rPr lang="ru-RU" b="1" i="1" dirty="0" err="1">
                <a:solidFill>
                  <a:schemeClr val="tx2">
                    <a:lumMod val="90000"/>
                    <a:lumOff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Сидейка</a:t>
            </a:r>
            <a:r>
              <a:rPr lang="ru-RU" b="1" i="1" dirty="0">
                <a:solidFill>
                  <a:schemeClr val="tx2">
                    <a:lumMod val="90000"/>
                    <a:lumOff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 (6 300,00)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50FD209B-0046-B458-EFAA-E3C4306416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>
            <a:fillRect/>
          </a:stretch>
        </p:blipFill>
        <p:spPr>
          <a:xfrm>
            <a:off x="4241219" y="2193853"/>
            <a:ext cx="3941245" cy="4377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891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233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C2EFE0-9EDA-8CA4-3AA0-6875DA642B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327" y="196263"/>
            <a:ext cx="8596667" cy="1320800"/>
          </a:xfrm>
        </p:spPr>
        <p:txBody>
          <a:bodyPr>
            <a:normAutofit/>
          </a:bodyPr>
          <a:lstStyle/>
          <a:p>
            <a:r>
              <a:rPr lang="ru-RU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3</a:t>
            </a:r>
            <a:r>
              <a:rPr lang="ru-RU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ВХОДНЫЕ ГРУППЫ В ПАРК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456B398-F024-70BF-3623-A6E5770C8E9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5"/>
          <a:stretch>
            <a:fillRect/>
          </a:stretch>
        </p:blipFill>
        <p:spPr>
          <a:xfrm>
            <a:off x="7396595" y="196263"/>
            <a:ext cx="4409490" cy="3124797"/>
          </a:xfrm>
          <a:prstGeom prst="rect">
            <a:avLst/>
          </a:prstGeom>
        </p:spPr>
      </p:pic>
      <p:sp>
        <p:nvSpPr>
          <p:cNvPr id="29" name="Isosceles Triangle 8">
            <a:extLst>
              <a:ext uri="{FF2B5EF4-FFF2-40B4-BE49-F238E27FC236}">
                <a16:creationId xmlns:a16="http://schemas.microsoft.com/office/drawing/2014/main" id="{EDEA1E2F-218D-4172-856B-74C87C8951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13201"/>
            <a:ext cx="476655" cy="2844800"/>
          </a:xfrm>
          <a:prstGeom prst="triangle">
            <a:avLst>
              <a:gd name="adj" fmla="val 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507609C-A52B-FA78-C61A-03B38517A8F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6"/>
          <a:stretch>
            <a:fillRect/>
          </a:stretch>
        </p:blipFill>
        <p:spPr>
          <a:xfrm>
            <a:off x="7396595" y="3647460"/>
            <a:ext cx="4409490" cy="3137168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84212528-6D7C-227C-A65C-9AE5D120E4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3467" y="910698"/>
            <a:ext cx="6732940" cy="1649424"/>
          </a:xfrm>
        </p:spPr>
        <p:txBody>
          <a:bodyPr>
            <a:normAutofit fontScale="92500" lnSpcReduction="20000"/>
          </a:bodyPr>
          <a:lstStyle/>
          <a:p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 стороны ТЦ «ФЕНИКС»</a:t>
            </a:r>
          </a:p>
          <a:p>
            <a:pPr marL="0" indent="0">
              <a:buNone/>
            </a:pPr>
            <a:endParaRPr lang="ru-RU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 стороны РУП «БЕЛПОЧТА»</a:t>
            </a:r>
          </a:p>
          <a:p>
            <a:pPr marL="0" indent="0">
              <a:buNone/>
            </a:pPr>
            <a:endParaRPr lang="ru-RU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  стороны перекрестка улиц 50 лет. Октября и пр. Мира </a:t>
            </a:r>
          </a:p>
          <a:p>
            <a:endParaRPr lang="ru-RU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A1A7E086-5AC1-B636-0D30-2AA2AF73FB3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5915" y="2635656"/>
            <a:ext cx="5992305" cy="402608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7760F9F-EE01-0D1D-2C4F-8C234DEBD79B}"/>
              </a:ext>
            </a:extLst>
          </p:cNvPr>
          <p:cNvSpPr txBox="1"/>
          <p:nvPr/>
        </p:nvSpPr>
        <p:spPr>
          <a:xfrm>
            <a:off x="-1" y="6211669"/>
            <a:ext cx="7396595" cy="646331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3600" i="1" dirty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79 500,00</a:t>
            </a:r>
          </a:p>
        </p:txBody>
      </p:sp>
    </p:spTree>
    <p:extLst>
      <p:ext uri="{BB962C8B-B14F-4D97-AF65-F5344CB8AC3E}">
        <p14:creationId xmlns:p14="http://schemas.microsoft.com/office/powerpoint/2010/main" val="34345421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E624A6-F11C-9F67-B2B2-1792DBA9B4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C7EC306-509E-8FBF-DE05-FE190903A8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163BABF-6097-4C96-5581-6E084DFCE25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8954075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00A18F3-0338-FAC3-35FD-20569811C03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4375" y="0"/>
            <a:ext cx="3857625" cy="6858000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B4BE23A7-62C9-D605-C7E2-1BE79E754238}"/>
              </a:ext>
            </a:extLst>
          </p:cNvPr>
          <p:cNvSpPr/>
          <p:nvPr/>
        </p:nvSpPr>
        <p:spPr>
          <a:xfrm>
            <a:off x="75413" y="5552388"/>
            <a:ext cx="6900422" cy="1161285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ОБУСТРОЙСТВО БАСКЕТБОЛЬНОЙ И ВОЛЕЙБОЛЬНОЙ ПЛОЩАДОК С РЕЗИНОВЫМ ПОКРЫТИЕМ</a:t>
            </a:r>
          </a:p>
          <a:p>
            <a:pPr algn="ctr"/>
            <a:r>
              <a:rPr lang="ru-RU" sz="2800" b="1" i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81 663,26</a:t>
            </a:r>
          </a:p>
        </p:txBody>
      </p:sp>
    </p:spTree>
    <p:extLst>
      <p:ext uri="{BB962C8B-B14F-4D97-AF65-F5344CB8AC3E}">
        <p14:creationId xmlns:p14="http://schemas.microsoft.com/office/powerpoint/2010/main" val="20724488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F7F8D83F-3EBC-79B3-2D97-4C057E48E5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CE7C5C82-151F-EF93-6B5D-6F40343CAD8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2125" y="22171"/>
            <a:ext cx="7778347" cy="5245154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0B2479-1011-6003-BFB1-62ED7958D7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25" y="5224724"/>
            <a:ext cx="6210988" cy="1611105"/>
          </a:xfr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b="1" i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Танцевальная площадка</a:t>
            </a:r>
            <a:br>
              <a:rPr lang="ru-RU" b="1" i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5300" b="1" i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21 900,00 </a:t>
            </a:r>
            <a:br>
              <a:rPr lang="ru-RU" sz="5300" b="1" i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i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(завершение работ по укладке плитки)</a:t>
            </a:r>
            <a:br>
              <a:rPr lang="ru-RU" b="1" i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b="1" i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DCB98386-3106-86CF-D9AC-48085E42514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5156" y="0"/>
            <a:ext cx="3064531" cy="40860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39AD2913-4B5A-C65D-155A-AF26340EE34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652089" y="4181476"/>
            <a:ext cx="6539911" cy="2654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7551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BD11ECC6-8551-4768-8DFD-CD41AF420A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572001"/>
            <a:ext cx="12192000" cy="2285999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3657592-CA60-4F45-B1A0-88AA772420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425267" y="-8467"/>
            <a:ext cx="4766733" cy="6866467"/>
            <a:chOff x="7425267" y="-8467"/>
            <a:chExt cx="4766733" cy="6866467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6F47E2B4-7DA9-4312-A1F0-C48388B236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96547" y="4572001"/>
              <a:ext cx="393665" cy="2285999"/>
            </a:xfrm>
            <a:prstGeom prst="line">
              <a:avLst/>
            </a:prstGeom>
            <a:ln w="9525">
              <a:solidFill>
                <a:srgbClr val="BFBFBF">
                  <a:alpha val="7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35B274F7-039F-4BFC-AA98-B51B1D6CB6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4572001"/>
              <a:ext cx="3383073" cy="2285999"/>
            </a:xfrm>
            <a:prstGeom prst="line">
              <a:avLst/>
            </a:prstGeom>
            <a:ln w="9525">
              <a:solidFill>
                <a:srgbClr val="BFBFBF">
                  <a:alpha val="69804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Rectangle 23">
              <a:extLst>
                <a:ext uri="{FF2B5EF4-FFF2-40B4-BE49-F238E27FC236}">
                  <a16:creationId xmlns:a16="http://schemas.microsoft.com/office/drawing/2014/main" id="{11A31103-C703-46C9-9D26-497A1ACD50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ru-RU"/>
            </a:p>
          </p:txBody>
        </p:sp>
        <p:sp>
          <p:nvSpPr>
            <p:cNvPr id="20" name="Rectangle 25">
              <a:extLst>
                <a:ext uri="{FF2B5EF4-FFF2-40B4-BE49-F238E27FC236}">
                  <a16:creationId xmlns:a16="http://schemas.microsoft.com/office/drawing/2014/main" id="{382F955F-FC22-44B8-BDCF-B77580323B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ru-RU"/>
            </a:p>
          </p:txBody>
        </p:sp>
        <p:sp>
          <p:nvSpPr>
            <p:cNvPr id="21" name="Isosceles Triangle 20">
              <a:extLst>
                <a:ext uri="{FF2B5EF4-FFF2-40B4-BE49-F238E27FC236}">
                  <a16:creationId xmlns:a16="http://schemas.microsoft.com/office/drawing/2014/main" id="{1F567692-F087-479A-8931-BD2869C3E4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ru-RU"/>
            </a:p>
          </p:txBody>
        </p:sp>
        <p:sp>
          <p:nvSpPr>
            <p:cNvPr id="22" name="Rectangle 27">
              <a:extLst>
                <a:ext uri="{FF2B5EF4-FFF2-40B4-BE49-F238E27FC236}">
                  <a16:creationId xmlns:a16="http://schemas.microsoft.com/office/drawing/2014/main" id="{49B3E4CD-0738-4B9D-A14F-1E8694DDF8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ru-RU"/>
            </a:p>
          </p:txBody>
        </p:sp>
        <p:sp>
          <p:nvSpPr>
            <p:cNvPr id="23" name="Rectangle 28">
              <a:extLst>
                <a:ext uri="{FF2B5EF4-FFF2-40B4-BE49-F238E27FC236}">
                  <a16:creationId xmlns:a16="http://schemas.microsoft.com/office/drawing/2014/main" id="{4753B851-AD90-4CCD-85D0-65AA6567DF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ru-RU"/>
            </a:p>
          </p:txBody>
        </p:sp>
        <p:sp>
          <p:nvSpPr>
            <p:cNvPr id="24" name="Rectangle 29">
              <a:extLst>
                <a:ext uri="{FF2B5EF4-FFF2-40B4-BE49-F238E27FC236}">
                  <a16:creationId xmlns:a16="http://schemas.microsoft.com/office/drawing/2014/main" id="{EBF14868-A190-4E21-9522-8977C474C9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ru-RU"/>
            </a:p>
          </p:txBody>
        </p:sp>
        <p:sp>
          <p:nvSpPr>
            <p:cNvPr id="25" name="Isosceles Triangle 24">
              <a:extLst>
                <a:ext uri="{FF2B5EF4-FFF2-40B4-BE49-F238E27FC236}">
                  <a16:creationId xmlns:a16="http://schemas.microsoft.com/office/drawing/2014/main" id="{BCBB4922-76EE-442B-A649-09873DCE79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ru-RU"/>
            </a:p>
          </p:txBody>
        </p:sp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8E2EB503-A017-4457-A105-53638C97DE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4572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0005ED1-9BCF-B2FB-A363-12AB411BAA0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396" y="188771"/>
            <a:ext cx="8234213" cy="6175658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1A90BF-4A78-40C6-90C1-E029FE6826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4124" y="4537161"/>
            <a:ext cx="4057110" cy="2242692"/>
          </a:xfr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/>
            <a:r>
              <a:rPr lang="ru-RU" sz="20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Обустройство пешеходных дорожек к сценической площадке ( 1600 КВ.М.)</a:t>
            </a:r>
            <a:br>
              <a:rPr lang="ru-RU" sz="20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187 000,00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3B5C258-EA42-D286-D428-99689F729DA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>
            <a:fillRect/>
          </a:stretch>
        </p:blipFill>
        <p:spPr>
          <a:xfrm>
            <a:off x="8879431" y="188771"/>
            <a:ext cx="3223088" cy="434839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BF58BC7-6EC3-6B5C-9500-5E4AEB6F2B6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7280" y="1464884"/>
            <a:ext cx="4016975" cy="301273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1495388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BD11ECC6-8551-4768-8DFD-CD41AF420A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572001"/>
            <a:ext cx="12192000" cy="2285999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3657592-CA60-4F45-B1A0-88AA772420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425267" y="-8467"/>
            <a:ext cx="4766733" cy="6866467"/>
            <a:chOff x="7425267" y="-8467"/>
            <a:chExt cx="4766733" cy="6866467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6F47E2B4-7DA9-4312-A1F0-C48388B236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96547" y="4572001"/>
              <a:ext cx="393665" cy="2285999"/>
            </a:xfrm>
            <a:prstGeom prst="line">
              <a:avLst/>
            </a:prstGeom>
            <a:ln w="9525">
              <a:solidFill>
                <a:srgbClr val="BFBFBF">
                  <a:alpha val="7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35B274F7-039F-4BFC-AA98-B51B1D6CB6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4572001"/>
              <a:ext cx="3383073" cy="2285999"/>
            </a:xfrm>
            <a:prstGeom prst="line">
              <a:avLst/>
            </a:prstGeom>
            <a:ln w="9525">
              <a:solidFill>
                <a:srgbClr val="BFBFBF">
                  <a:alpha val="69804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Rectangle 23">
              <a:extLst>
                <a:ext uri="{FF2B5EF4-FFF2-40B4-BE49-F238E27FC236}">
                  <a16:creationId xmlns:a16="http://schemas.microsoft.com/office/drawing/2014/main" id="{11A31103-C703-46C9-9D26-497A1ACD50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ru-RU"/>
            </a:p>
          </p:txBody>
        </p:sp>
        <p:sp>
          <p:nvSpPr>
            <p:cNvPr id="20" name="Rectangle 25">
              <a:extLst>
                <a:ext uri="{FF2B5EF4-FFF2-40B4-BE49-F238E27FC236}">
                  <a16:creationId xmlns:a16="http://schemas.microsoft.com/office/drawing/2014/main" id="{382F955F-FC22-44B8-BDCF-B77580323B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ru-RU"/>
            </a:p>
          </p:txBody>
        </p:sp>
        <p:sp>
          <p:nvSpPr>
            <p:cNvPr id="21" name="Isosceles Triangle 20">
              <a:extLst>
                <a:ext uri="{FF2B5EF4-FFF2-40B4-BE49-F238E27FC236}">
                  <a16:creationId xmlns:a16="http://schemas.microsoft.com/office/drawing/2014/main" id="{1F567692-F087-479A-8931-BD2869C3E4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ru-RU"/>
            </a:p>
          </p:txBody>
        </p:sp>
        <p:sp>
          <p:nvSpPr>
            <p:cNvPr id="22" name="Rectangle 27">
              <a:extLst>
                <a:ext uri="{FF2B5EF4-FFF2-40B4-BE49-F238E27FC236}">
                  <a16:creationId xmlns:a16="http://schemas.microsoft.com/office/drawing/2014/main" id="{49B3E4CD-0738-4B9D-A14F-1E8694DDF8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ru-RU"/>
            </a:p>
          </p:txBody>
        </p:sp>
        <p:sp>
          <p:nvSpPr>
            <p:cNvPr id="23" name="Rectangle 28">
              <a:extLst>
                <a:ext uri="{FF2B5EF4-FFF2-40B4-BE49-F238E27FC236}">
                  <a16:creationId xmlns:a16="http://schemas.microsoft.com/office/drawing/2014/main" id="{4753B851-AD90-4CCD-85D0-65AA6567DF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ru-RU"/>
            </a:p>
          </p:txBody>
        </p:sp>
        <p:sp>
          <p:nvSpPr>
            <p:cNvPr id="24" name="Rectangle 29">
              <a:extLst>
                <a:ext uri="{FF2B5EF4-FFF2-40B4-BE49-F238E27FC236}">
                  <a16:creationId xmlns:a16="http://schemas.microsoft.com/office/drawing/2014/main" id="{EBF14868-A190-4E21-9522-8977C474C9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ru-RU"/>
            </a:p>
          </p:txBody>
        </p:sp>
        <p:sp>
          <p:nvSpPr>
            <p:cNvPr id="25" name="Isosceles Triangle 24">
              <a:extLst>
                <a:ext uri="{FF2B5EF4-FFF2-40B4-BE49-F238E27FC236}">
                  <a16:creationId xmlns:a16="http://schemas.microsoft.com/office/drawing/2014/main" id="{BCBB4922-76EE-442B-A649-09873DCE79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ru-RU"/>
            </a:p>
          </p:txBody>
        </p:sp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8E2EB503-A017-4457-A105-53638C97DE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4572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4C3E03E-E742-A6AF-161F-AB5B182FF83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466" y="1087871"/>
            <a:ext cx="3420534" cy="25654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8B8CEFF-36B9-5D1C-AE2A-F569C891FF6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0490" y="1091439"/>
            <a:ext cx="3411020" cy="255826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C563BCD-295E-F951-BA4C-A5DCA351034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8001" y="1089655"/>
            <a:ext cx="3415776" cy="2561832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64F3A1-0064-9247-CBE4-B3ECC83FBC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4811501"/>
            <a:ext cx="4441743" cy="1563899"/>
          </a:xfrm>
        </p:spPr>
        <p:txBody>
          <a:bodyPr anchor="ctr">
            <a:normAutofit fontScale="90000"/>
          </a:bodyPr>
          <a:lstStyle/>
          <a:p>
            <a:r>
              <a:rPr lang="ru-RU" dirty="0"/>
              <a:t>Подготовка основания площадки для активного отдыха</a:t>
            </a:r>
          </a:p>
        </p:txBody>
      </p:sp>
      <p:sp>
        <p:nvSpPr>
          <p:cNvPr id="12" name="Объект 11">
            <a:extLst>
              <a:ext uri="{FF2B5EF4-FFF2-40B4-BE49-F238E27FC236}">
                <a16:creationId xmlns:a16="http://schemas.microsoft.com/office/drawing/2014/main" id="{FAB20F82-BAF2-AF25-1586-4238EF4752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2288" y="5013267"/>
            <a:ext cx="5562330" cy="129677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4800" b="1" dirty="0">
                <a:solidFill>
                  <a:srgbClr val="FFC000"/>
                </a:solidFill>
              </a:rPr>
              <a:t>  173 000,00</a:t>
            </a:r>
          </a:p>
        </p:txBody>
      </p:sp>
    </p:spTree>
    <p:extLst>
      <p:ext uri="{BB962C8B-B14F-4D97-AF65-F5344CB8AC3E}">
        <p14:creationId xmlns:p14="http://schemas.microsoft.com/office/powerpoint/2010/main" val="4017259774"/>
      </p:ext>
    </p:extLst>
  </p:cSld>
  <p:clrMapOvr>
    <a:masterClrMapping/>
  </p:clrMapOvr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385</TotalTime>
  <Words>281</Words>
  <Application>Microsoft Office PowerPoint</Application>
  <PresentationFormat>Широкоэкранный</PresentationFormat>
  <Paragraphs>62</Paragraphs>
  <Slides>19</Slides>
  <Notes>1</Notes>
  <HiddenSlides>0</HiddenSlides>
  <MMClips>7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4" baseType="lpstr">
      <vt:lpstr>Aptos</vt:lpstr>
      <vt:lpstr>Arial</vt:lpstr>
      <vt:lpstr>Trebuchet MS</vt:lpstr>
      <vt:lpstr>Wingdings 3</vt:lpstr>
      <vt:lpstr>Аспект</vt:lpstr>
      <vt:lpstr>СУББОТНИК  I полугодие 2026 г. </vt:lpstr>
      <vt:lpstr>ГОРОДСКОЙ ПАРК КУЛЬТУРЫ И ОТДЫХА  АРТ-ОБЪЕКТЫ</vt:lpstr>
      <vt:lpstr>Презентация PowerPoint</vt:lpstr>
      <vt:lpstr>Презентация PowerPoint</vt:lpstr>
      <vt:lpstr>3 ВХОДНЫЕ ГРУППЫ В ПАРК</vt:lpstr>
      <vt:lpstr>Презентация PowerPoint</vt:lpstr>
      <vt:lpstr>Танцевальная площадка 21 900,00  (завершение работ по укладке плитки) </vt:lpstr>
      <vt:lpstr>Обустройство пешеходных дорожек к сценической площадке ( 1600 КВ.М.) 187 000,00</vt:lpstr>
      <vt:lpstr>Подготовка основания площадки для активного отдыха</vt:lpstr>
      <vt:lpstr>УСТАНОВЛЕНЫ УЛИЧНЫЕ  ФОНАРИ СО СВЕТИЛЬНИКАМИ</vt:lpstr>
      <vt:lpstr>Презентация PowerPoint</vt:lpstr>
      <vt:lpstr>Презентация PowerPoint</vt:lpstr>
      <vt:lpstr>Арт-объект  «Семья медведей на прогулке» 16 500,00</vt:lpstr>
      <vt:lpstr>Презентация PowerPoint</vt:lpstr>
      <vt:lpstr>Арт-объект «ПЛАНЕТА» 12 000,00  </vt:lpstr>
      <vt:lpstr>      Арт-объект «СЕРДЦЕ ГОРОДА» 12 000,00  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СУББОТНИК  I полугодие 2026 г.</dc:title>
  <dc:creator>Стрельченок Наталия</dc:creator>
  <cp:lastModifiedBy>Katya</cp:lastModifiedBy>
  <cp:revision>168</cp:revision>
  <cp:lastPrinted>2026-07-06T13:02:15Z</cp:lastPrinted>
  <dcterms:created xsi:type="dcterms:W3CDTF">2026-07-06T08:37:54Z</dcterms:created>
  <dcterms:modified xsi:type="dcterms:W3CDTF">2026-07-07T07:26:28Z</dcterms:modified>
</cp:coreProperties>
</file>