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5113000" cy="10693400"/>
  <p:notesSz cx="6858000" cy="9947275"/>
  <p:embeddedFontLst>
    <p:embeddedFont>
      <p:font typeface="Fira Sans" panose="020B0503050000020004" pitchFamily="34" charset="0"/>
      <p:regular r:id="rId33"/>
      <p:bold r:id="rId34"/>
      <p:italic r:id="rId35"/>
      <p:boldItalic r:id="rId36"/>
    </p:embeddedFont>
    <p:embeddedFont>
      <p:font typeface="Fira Sans Light" panose="020B04030500000200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+WJ2c3AW9KjLdIOVrds/1/aer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B3621B-E62D-4B28-9E7A-8868FB84D74B}">
  <a:tblStyle styleId="{CAB3621B-E62D-4B28-9E7A-8868FB84D7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DDA99C-7657-4283-A68C-2A2B5C7D11D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EEC9DC-9C2A-4C31-B307-906DC7A315F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EC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8ECF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250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746025"/>
            <a:ext cx="4572225" cy="373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aad80801f_0_13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caad80801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caad80801f_0_35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caad80801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746025"/>
            <a:ext cx="4572225" cy="373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746025"/>
            <a:ext cx="4572225" cy="373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9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746025"/>
            <a:ext cx="4572225" cy="373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746025"/>
            <a:ext cx="4572225" cy="373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724950"/>
            <a:ext cx="5486400" cy="4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4.png"/><Relationship Id="rId9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18.png"/><Relationship Id="rId9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8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7000" y="700"/>
            <a:ext cx="15120000" cy="10692700"/>
          </a:xfrm>
          <a:custGeom>
            <a:avLst/>
            <a:gdLst/>
            <a:ahLst/>
            <a:cxnLst/>
            <a:rect l="l" t="t" r="r" b="b"/>
            <a:pathLst>
              <a:path w="15120000" h="10692000" extrusionOk="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202" t="-1068" r="-4202" b="-1068"/>
            </a:stretch>
          </a:blipFill>
          <a:ln>
            <a:noFill/>
          </a:ln>
        </p:spPr>
      </p:sp>
      <p:sp>
        <p:nvSpPr>
          <p:cNvPr id="85" name="Google Shape;85;p1"/>
          <p:cNvSpPr txBox="1"/>
          <p:nvPr/>
        </p:nvSpPr>
        <p:spPr>
          <a:xfrm>
            <a:off x="809184" y="2576711"/>
            <a:ext cx="14419930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Итоги работы </a:t>
            </a:r>
            <a:br>
              <a:rPr lang="ru-RU" sz="72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72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жилищно-коммунального хозяйства и жилищного строительства за 2025 год </a:t>
            </a:r>
            <a:br>
              <a:rPr lang="ru-RU" sz="72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72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 задачи на 2026 год</a:t>
            </a:r>
            <a:endParaRPr sz="7200" i="0" u="none" strike="noStrike" cap="none" dirty="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6" name="Google Shape;86;p1"/>
          <p:cNvSpPr/>
          <p:nvPr/>
        </p:nvSpPr>
        <p:spPr>
          <a:xfrm rot="-3432172">
            <a:off x="8920653" y="3199993"/>
            <a:ext cx="13057200" cy="5754623"/>
          </a:xfrm>
          <a:custGeom>
            <a:avLst/>
            <a:gdLst/>
            <a:ahLst/>
            <a:cxnLst/>
            <a:rect l="l" t="t" r="r" b="b"/>
            <a:pathLst>
              <a:path w="11738825" h="5762696" extrusionOk="0">
                <a:moveTo>
                  <a:pt x="0" y="0"/>
                </a:moveTo>
                <a:lnTo>
                  <a:pt x="11738825" y="0"/>
                </a:lnTo>
                <a:lnTo>
                  <a:pt x="11738825" y="5762696"/>
                </a:lnTo>
                <a:lnTo>
                  <a:pt x="0" y="5762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555377" y="598781"/>
            <a:ext cx="2544648" cy="940837"/>
          </a:xfrm>
          <a:custGeom>
            <a:avLst/>
            <a:gdLst/>
            <a:ahLst/>
            <a:cxnLst/>
            <a:rect l="l" t="t" r="r" b="b"/>
            <a:pathLst>
              <a:path w="2544648" h="940837" extrusionOk="0">
                <a:moveTo>
                  <a:pt x="0" y="0"/>
                </a:moveTo>
                <a:lnTo>
                  <a:pt x="2544648" y="0"/>
                </a:lnTo>
                <a:lnTo>
                  <a:pt x="2544648" y="940838"/>
                </a:lnTo>
                <a:lnTo>
                  <a:pt x="0" y="940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 txBox="1"/>
          <p:nvPr/>
        </p:nvSpPr>
        <p:spPr>
          <a:xfrm>
            <a:off x="6753001" y="10006325"/>
            <a:ext cx="1614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8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г. Жодино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/>
          <p:nvPr/>
        </p:nvSpPr>
        <p:spPr>
          <a:xfrm>
            <a:off x="-494580" y="8502146"/>
            <a:ext cx="4771272" cy="5217096"/>
          </a:xfrm>
          <a:custGeom>
            <a:avLst/>
            <a:gdLst/>
            <a:ahLst/>
            <a:cxnLst/>
            <a:rect l="l" t="t" r="r" b="b"/>
            <a:pathLst>
              <a:path w="4771272" h="5217096" extrusionOk="0">
                <a:moveTo>
                  <a:pt x="0" y="0"/>
                </a:moveTo>
                <a:lnTo>
                  <a:pt x="4771271" y="0"/>
                </a:lnTo>
                <a:lnTo>
                  <a:pt x="4771271" y="5217096"/>
                </a:lnTo>
                <a:lnTo>
                  <a:pt x="0" y="5217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1"/>
          <p:cNvSpPr/>
          <p:nvPr/>
        </p:nvSpPr>
        <p:spPr>
          <a:xfrm rot="2218164">
            <a:off x="7250601" y="695768"/>
            <a:ext cx="10049012" cy="5243757"/>
          </a:xfrm>
          <a:custGeom>
            <a:avLst/>
            <a:gdLst/>
            <a:ahLst/>
            <a:cxnLst/>
            <a:rect l="l" t="t" r="r" b="b"/>
            <a:pathLst>
              <a:path w="10049012" h="5243757" extrusionOk="0">
                <a:moveTo>
                  <a:pt x="0" y="0"/>
                </a:moveTo>
                <a:lnTo>
                  <a:pt x="10049013" y="0"/>
                </a:lnTo>
                <a:lnTo>
                  <a:pt x="10049013" y="5243757"/>
                </a:lnTo>
                <a:lnTo>
                  <a:pt x="0" y="5243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210" name="Google Shape;210;p11"/>
          <p:cNvSpPr/>
          <p:nvPr/>
        </p:nvSpPr>
        <p:spPr>
          <a:xfrm>
            <a:off x="869950" y="8190897"/>
            <a:ext cx="4417808" cy="2366889"/>
          </a:xfrm>
          <a:custGeom>
            <a:avLst/>
            <a:gdLst/>
            <a:ahLst/>
            <a:cxnLst/>
            <a:rect l="l" t="t" r="r" b="b"/>
            <a:pathLst>
              <a:path w="4417808" h="2366889" extrusionOk="0">
                <a:moveTo>
                  <a:pt x="0" y="0"/>
                </a:moveTo>
                <a:lnTo>
                  <a:pt x="4417808" y="0"/>
                </a:lnTo>
                <a:lnTo>
                  <a:pt x="4417808" y="2366889"/>
                </a:lnTo>
                <a:lnTo>
                  <a:pt x="0" y="2366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064" t="-12186" b="-14734"/>
            </a:stretch>
          </a:blipFill>
          <a:ln>
            <a:noFill/>
          </a:ln>
        </p:spPr>
      </p:sp>
      <p:sp>
        <p:nvSpPr>
          <p:cNvPr id="211" name="Google Shape;211;p11"/>
          <p:cNvSpPr/>
          <p:nvPr/>
        </p:nvSpPr>
        <p:spPr>
          <a:xfrm>
            <a:off x="5797471" y="8329520"/>
            <a:ext cx="3763430" cy="2163563"/>
          </a:xfrm>
          <a:custGeom>
            <a:avLst/>
            <a:gdLst/>
            <a:ahLst/>
            <a:cxnLst/>
            <a:rect l="l" t="t" r="r" b="b"/>
            <a:pathLst>
              <a:path w="3763430" h="2163563" extrusionOk="0">
                <a:moveTo>
                  <a:pt x="0" y="0"/>
                </a:moveTo>
                <a:lnTo>
                  <a:pt x="3763430" y="0"/>
                </a:lnTo>
                <a:lnTo>
                  <a:pt x="3763430" y="2163563"/>
                </a:lnTo>
                <a:lnTo>
                  <a:pt x="0" y="2163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7942" b="-7944"/>
            </a:stretch>
          </a:blipFill>
          <a:ln>
            <a:noFill/>
          </a:ln>
        </p:spPr>
      </p:sp>
      <p:sp>
        <p:nvSpPr>
          <p:cNvPr id="212" name="Google Shape;212;p11"/>
          <p:cNvSpPr/>
          <p:nvPr/>
        </p:nvSpPr>
        <p:spPr>
          <a:xfrm>
            <a:off x="10070626" y="8170947"/>
            <a:ext cx="4172422" cy="2406774"/>
          </a:xfrm>
          <a:custGeom>
            <a:avLst/>
            <a:gdLst/>
            <a:ahLst/>
            <a:cxnLst/>
            <a:rect l="l" t="t" r="r" b="b"/>
            <a:pathLst>
              <a:path w="4172422" h="2406774" extrusionOk="0">
                <a:moveTo>
                  <a:pt x="0" y="0"/>
                </a:moveTo>
                <a:lnTo>
                  <a:pt x="4172423" y="0"/>
                </a:lnTo>
                <a:lnTo>
                  <a:pt x="4172423" y="2406774"/>
                </a:lnTo>
                <a:lnTo>
                  <a:pt x="0" y="2406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2805" r="-6809" b="-6064"/>
            </a:stretch>
          </a:blipFill>
          <a:ln>
            <a:noFill/>
          </a:ln>
        </p:spPr>
      </p:sp>
      <p:sp>
        <p:nvSpPr>
          <p:cNvPr id="213" name="Google Shape;213;p11"/>
          <p:cNvSpPr txBox="1"/>
          <p:nvPr/>
        </p:nvSpPr>
        <p:spPr>
          <a:xfrm>
            <a:off x="392617" y="-100750"/>
            <a:ext cx="14687700" cy="18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71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Комплексное благоустройство дворовых территорий</a:t>
            </a:r>
            <a:endParaRPr/>
          </a:p>
        </p:txBody>
      </p:sp>
      <p:graphicFrame>
        <p:nvGraphicFramePr>
          <p:cNvPr id="214" name="Google Shape;214;p11"/>
          <p:cNvGraphicFramePr/>
          <p:nvPr/>
        </p:nvGraphicFramePr>
        <p:xfrm>
          <a:off x="869950" y="1801578"/>
          <a:ext cx="13373100" cy="6458650"/>
        </p:xfrm>
        <a:graphic>
          <a:graphicData uri="http://schemas.openxmlformats.org/drawingml/2006/table">
            <a:tbl>
              <a:tblPr>
                <a:noFill/>
                <a:tableStyleId>{CAB3621B-E62D-4B28-9E7A-8868FB84D74B}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Адрес дворовой территории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Сумма затраченных средств, руб</a:t>
                      </a:r>
                      <a:endParaRPr sz="2000" b="1" u="none" strike="noStrike" cap="none"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Площадь асфальтирования, кв.м.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Площадь плитки тротуарной, кв.м</a:t>
                      </a:r>
                      <a:endParaRPr sz="2000" b="1" u="none" strike="noStrike" cap="none"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50 лет Октября №17А, 19А стоянки поликлиники, два выезда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504 686,08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5 338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456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50 лет Октября №13, 15, 17б, 17в, 19б пр.Мира 28А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465 376,57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4 360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821,6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Гагарина, 18, 20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221 867,17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2 200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352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8 Марта, 12,12А Мира, 34А 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367 511,43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3 550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814,39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Ленина, 13 к. 1-3, 15 к. 1, 17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302 088,13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3 020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683,5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ул. 40 лет Октября, 39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53 996,09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-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676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1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Пешеходные дорожки: пр. Ленина 13 к. 1, пр. Ф. Скорины, 3, ул. Советская, 4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46 655,67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-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u="none" strike="noStrike" cap="none"/>
                        <a:t>840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ИТОГО: 18 дворовых территорий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1 962 181,14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18 468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ru-RU" sz="2000" b="1" u="none" strike="noStrike" cap="none"/>
                        <a:t>4 643,49</a:t>
                      </a:r>
                      <a:endParaRPr/>
                    </a:p>
                  </a:txBody>
                  <a:tcPr marL="53825" marR="53825" marT="26900" marB="269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220" name="Google Shape;220;p12"/>
          <p:cNvCxnSpPr/>
          <p:nvPr/>
        </p:nvCxnSpPr>
        <p:spPr>
          <a:xfrm>
            <a:off x="4751879" y="1107895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12"/>
          <p:cNvSpPr/>
          <p:nvPr/>
        </p:nvSpPr>
        <p:spPr>
          <a:xfrm>
            <a:off x="9113132" y="6279760"/>
            <a:ext cx="5801993" cy="3865578"/>
          </a:xfrm>
          <a:custGeom>
            <a:avLst/>
            <a:gdLst/>
            <a:ahLst/>
            <a:cxnLst/>
            <a:rect l="l" t="t" r="r" b="b"/>
            <a:pathLst>
              <a:path w="5801993" h="3865578" extrusionOk="0">
                <a:moveTo>
                  <a:pt x="0" y="0"/>
                </a:moveTo>
                <a:lnTo>
                  <a:pt x="5801993" y="0"/>
                </a:lnTo>
                <a:lnTo>
                  <a:pt x="5801993" y="3865578"/>
                </a:lnTo>
                <a:lnTo>
                  <a:pt x="0" y="3865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12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12"/>
          <p:cNvSpPr/>
          <p:nvPr/>
        </p:nvSpPr>
        <p:spPr>
          <a:xfrm>
            <a:off x="7913500" y="1243658"/>
            <a:ext cx="7134675" cy="4900352"/>
          </a:xfrm>
          <a:custGeom>
            <a:avLst/>
            <a:gdLst/>
            <a:ahLst/>
            <a:cxnLst/>
            <a:rect l="l" t="t" r="r" b="b"/>
            <a:pathLst>
              <a:path w="7355125" h="4900352" extrusionOk="0">
                <a:moveTo>
                  <a:pt x="0" y="0"/>
                </a:moveTo>
                <a:lnTo>
                  <a:pt x="7355125" y="0"/>
                </a:lnTo>
                <a:lnTo>
                  <a:pt x="7355125" y="4900352"/>
                </a:lnTo>
                <a:lnTo>
                  <a:pt x="0" y="4900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12"/>
          <p:cNvSpPr/>
          <p:nvPr/>
        </p:nvSpPr>
        <p:spPr>
          <a:xfrm>
            <a:off x="781338" y="5353639"/>
            <a:ext cx="6418164" cy="4276102"/>
          </a:xfrm>
          <a:custGeom>
            <a:avLst/>
            <a:gdLst/>
            <a:ahLst/>
            <a:cxnLst/>
            <a:rect l="l" t="t" r="r" b="b"/>
            <a:pathLst>
              <a:path w="6418164" h="4276102" extrusionOk="0">
                <a:moveTo>
                  <a:pt x="0" y="0"/>
                </a:moveTo>
                <a:lnTo>
                  <a:pt x="6418164" y="0"/>
                </a:lnTo>
                <a:lnTo>
                  <a:pt x="6418164" y="4276101"/>
                </a:lnTo>
                <a:lnTo>
                  <a:pt x="0" y="4276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2"/>
          <p:cNvSpPr/>
          <p:nvPr/>
        </p:nvSpPr>
        <p:spPr>
          <a:xfrm>
            <a:off x="5232544" y="7658695"/>
            <a:ext cx="4084995" cy="2721628"/>
          </a:xfrm>
          <a:custGeom>
            <a:avLst/>
            <a:gdLst/>
            <a:ahLst/>
            <a:cxnLst/>
            <a:rect l="l" t="t" r="r" b="b"/>
            <a:pathLst>
              <a:path w="4084995" h="2721628" extrusionOk="0">
                <a:moveTo>
                  <a:pt x="0" y="0"/>
                </a:moveTo>
                <a:lnTo>
                  <a:pt x="4084995" y="0"/>
                </a:lnTo>
                <a:lnTo>
                  <a:pt x="4084995" y="2721627"/>
                </a:lnTo>
                <a:lnTo>
                  <a:pt x="0" y="2721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12"/>
          <p:cNvSpPr txBox="1"/>
          <p:nvPr/>
        </p:nvSpPr>
        <p:spPr>
          <a:xfrm>
            <a:off x="204875" y="266442"/>
            <a:ext cx="14710250" cy="76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43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придомовых территорий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415388" y="1323112"/>
            <a:ext cx="75711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56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21 августа 2025 г. в г. Жодино прошла акция “Чистый двор - комфортная жизнь”.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56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Участие в акции приняли депутаты Жодинского городского Совета депутатов, активисты ОО ”БРСМ”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56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 Молодежного совета, а также сами жильцы дома.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2" name="Google Shape;232;p13"/>
          <p:cNvCxnSpPr/>
          <p:nvPr/>
        </p:nvCxnSpPr>
        <p:spPr>
          <a:xfrm>
            <a:off x="4683694" y="2151359"/>
            <a:ext cx="5369846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13"/>
          <p:cNvSpPr/>
          <p:nvPr/>
        </p:nvSpPr>
        <p:spPr>
          <a:xfrm rot="2218164">
            <a:off x="7452889" y="763761"/>
            <a:ext cx="9830203" cy="5129579"/>
          </a:xfrm>
          <a:custGeom>
            <a:avLst/>
            <a:gdLst/>
            <a:ahLst/>
            <a:cxnLst/>
            <a:rect l="l" t="t" r="r" b="b"/>
            <a:pathLst>
              <a:path w="9830203" h="5129579" extrusionOk="0">
                <a:moveTo>
                  <a:pt x="0" y="0"/>
                </a:moveTo>
                <a:lnTo>
                  <a:pt x="9830203" y="0"/>
                </a:lnTo>
                <a:lnTo>
                  <a:pt x="9830203" y="5129579"/>
                </a:lnTo>
                <a:lnTo>
                  <a:pt x="0" y="5129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13"/>
          <p:cNvSpPr/>
          <p:nvPr/>
        </p:nvSpPr>
        <p:spPr>
          <a:xfrm>
            <a:off x="1001284" y="5325778"/>
            <a:ext cx="6955379" cy="5223992"/>
          </a:xfrm>
          <a:custGeom>
            <a:avLst/>
            <a:gdLst/>
            <a:ahLst/>
            <a:cxnLst/>
            <a:rect l="l" t="t" r="r" b="b"/>
            <a:pathLst>
              <a:path w="6955379" h="5223992" extrusionOk="0">
                <a:moveTo>
                  <a:pt x="0" y="0"/>
                </a:moveTo>
                <a:lnTo>
                  <a:pt x="6955379" y="0"/>
                </a:lnTo>
                <a:lnTo>
                  <a:pt x="6955379" y="5223993"/>
                </a:lnTo>
                <a:lnTo>
                  <a:pt x="0" y="5223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761" t="-5417" r="-7144" b="-32289"/>
            </a:stretch>
          </a:blipFill>
          <a:ln>
            <a:noFill/>
          </a:ln>
        </p:spPr>
      </p:sp>
      <p:sp>
        <p:nvSpPr>
          <p:cNvPr id="235" name="Google Shape;235;p13"/>
          <p:cNvSpPr/>
          <p:nvPr/>
        </p:nvSpPr>
        <p:spPr>
          <a:xfrm>
            <a:off x="10274902" y="3572956"/>
            <a:ext cx="4713665" cy="3600882"/>
          </a:xfrm>
          <a:custGeom>
            <a:avLst/>
            <a:gdLst/>
            <a:ahLst/>
            <a:cxnLst/>
            <a:rect l="l" t="t" r="r" b="b"/>
            <a:pathLst>
              <a:path w="4713665" h="3600882" extrusionOk="0">
                <a:moveTo>
                  <a:pt x="0" y="0"/>
                </a:moveTo>
                <a:lnTo>
                  <a:pt x="4713665" y="0"/>
                </a:lnTo>
                <a:lnTo>
                  <a:pt x="4713665" y="3600882"/>
                </a:lnTo>
                <a:lnTo>
                  <a:pt x="0" y="3600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855"/>
            </a:stretch>
          </a:blipFill>
          <a:ln>
            <a:noFill/>
          </a:ln>
        </p:spPr>
      </p:sp>
      <p:sp>
        <p:nvSpPr>
          <p:cNvPr id="236" name="Google Shape;236;p13"/>
          <p:cNvSpPr/>
          <p:nvPr/>
        </p:nvSpPr>
        <p:spPr>
          <a:xfrm>
            <a:off x="8202533" y="6498674"/>
            <a:ext cx="5401454" cy="4051091"/>
          </a:xfrm>
          <a:custGeom>
            <a:avLst/>
            <a:gdLst/>
            <a:ahLst/>
            <a:cxnLst/>
            <a:rect l="l" t="t" r="r" b="b"/>
            <a:pathLst>
              <a:path w="5401454" h="4051091" extrusionOk="0">
                <a:moveTo>
                  <a:pt x="0" y="0"/>
                </a:moveTo>
                <a:lnTo>
                  <a:pt x="5401454" y="0"/>
                </a:lnTo>
                <a:lnTo>
                  <a:pt x="5401454" y="4051091"/>
                </a:lnTo>
                <a:lnTo>
                  <a:pt x="0" y="4051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7" name="Google Shape;237;p13"/>
          <p:cNvSpPr txBox="1"/>
          <p:nvPr/>
        </p:nvSpPr>
        <p:spPr>
          <a:xfrm>
            <a:off x="461315" y="0"/>
            <a:ext cx="147678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17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Детское игровое оборудование</a:t>
            </a:r>
            <a:endParaRPr sz="1200" dirty="0"/>
          </a:p>
        </p:txBody>
      </p:sp>
      <p:sp>
        <p:nvSpPr>
          <p:cNvPr id="238" name="Google Shape;238;p13"/>
          <p:cNvSpPr txBox="1"/>
          <p:nvPr/>
        </p:nvSpPr>
        <p:spPr>
          <a:xfrm>
            <a:off x="328444" y="2021234"/>
            <a:ext cx="5959200" cy="3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 u="sng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Установлено за 2025:</a:t>
            </a:r>
            <a:endParaRPr/>
          </a:p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игровой комплекс - 33 шт.</a:t>
            </a:r>
            <a:endParaRPr/>
          </a:p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карусель - 17 шт.</a:t>
            </a:r>
            <a:endParaRPr/>
          </a:p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качели - 24 шт.</a:t>
            </a:r>
            <a:endParaRPr/>
          </a:p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качалка - 12 шт.</a:t>
            </a:r>
            <a:endParaRPr/>
          </a:p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73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песочница - 1 шт.</a:t>
            </a:r>
            <a:endParaRPr/>
          </a:p>
        </p:txBody>
      </p:sp>
      <p:cxnSp>
        <p:nvCxnSpPr>
          <p:cNvPr id="239" name="Google Shape;239;p13"/>
          <p:cNvCxnSpPr/>
          <p:nvPr/>
        </p:nvCxnSpPr>
        <p:spPr>
          <a:xfrm>
            <a:off x="4665040" y="1158783"/>
            <a:ext cx="5369846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13"/>
          <p:cNvSpPr txBox="1"/>
          <p:nvPr/>
        </p:nvSpPr>
        <p:spPr>
          <a:xfrm>
            <a:off x="1960367" y="1306640"/>
            <a:ext cx="11288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82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Сумма затраченных средств - </a:t>
            </a:r>
            <a:r>
              <a:rPr lang="ru-RU" sz="3682" u="sng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459 171,0</a:t>
            </a:r>
            <a:r>
              <a:rPr lang="ru-RU" sz="3682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/>
          </a:p>
        </p:txBody>
      </p:sp>
      <p:sp>
        <p:nvSpPr>
          <p:cNvPr id="241" name="Google Shape;241;p13"/>
          <p:cNvSpPr/>
          <p:nvPr/>
        </p:nvSpPr>
        <p:spPr>
          <a:xfrm>
            <a:off x="6141216" y="2151346"/>
            <a:ext cx="5150698" cy="3445053"/>
          </a:xfrm>
          <a:custGeom>
            <a:avLst/>
            <a:gdLst/>
            <a:ahLst/>
            <a:cxnLst/>
            <a:rect l="l" t="t" r="r" b="b"/>
            <a:pathLst>
              <a:path w="5150698" h="3445053" extrusionOk="0">
                <a:moveTo>
                  <a:pt x="0" y="0"/>
                </a:moveTo>
                <a:lnTo>
                  <a:pt x="5150698" y="0"/>
                </a:lnTo>
                <a:lnTo>
                  <a:pt x="5150698" y="3445053"/>
                </a:lnTo>
                <a:lnTo>
                  <a:pt x="0" y="3445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548" r="-1983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aad80801f_0_13"/>
          <p:cNvSpPr/>
          <p:nvPr/>
        </p:nvSpPr>
        <p:spPr>
          <a:xfrm rot="2219059">
            <a:off x="-4790960" y="4842804"/>
            <a:ext cx="9830365" cy="5129663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247" name="Google Shape;247;g3caad80801f_0_13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8" name="Google Shape;248;g3caad80801f_0_13"/>
          <p:cNvPicPr preferRelativeResize="0"/>
          <p:nvPr/>
        </p:nvPicPr>
        <p:blipFill rotWithShape="1">
          <a:blip r:embed="rId5">
            <a:alphaModFix/>
          </a:blip>
          <a:srcRect l="8342" t="16949" r="39741" b="4760"/>
          <a:stretch/>
        </p:blipFill>
        <p:spPr>
          <a:xfrm>
            <a:off x="754742" y="307275"/>
            <a:ext cx="14102331" cy="1015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caad80801f_0_35"/>
          <p:cNvSpPr/>
          <p:nvPr/>
        </p:nvSpPr>
        <p:spPr>
          <a:xfrm rot="2219059">
            <a:off x="-4790960" y="4842804"/>
            <a:ext cx="9830365" cy="5129663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254" name="Google Shape;254;g3caad80801f_0_35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5" name="Google Shape;255;g3caad80801f_0_35"/>
          <p:cNvPicPr preferRelativeResize="0"/>
          <p:nvPr/>
        </p:nvPicPr>
        <p:blipFill rotWithShape="1">
          <a:blip r:embed="rId5">
            <a:alphaModFix/>
          </a:blip>
          <a:srcRect l="8442" t="15455" r="41452" b="26657"/>
          <a:stretch/>
        </p:blipFill>
        <p:spPr>
          <a:xfrm>
            <a:off x="740229" y="384100"/>
            <a:ext cx="14101444" cy="988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Google Shape;260;p14"/>
          <p:cNvCxnSpPr/>
          <p:nvPr/>
        </p:nvCxnSpPr>
        <p:spPr>
          <a:xfrm>
            <a:off x="4683694" y="2151359"/>
            <a:ext cx="5369846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14"/>
          <p:cNvSpPr/>
          <p:nvPr/>
        </p:nvSpPr>
        <p:spPr>
          <a:xfrm rot="2218164">
            <a:off x="7452889" y="763761"/>
            <a:ext cx="9830203" cy="5129579"/>
          </a:xfrm>
          <a:custGeom>
            <a:avLst/>
            <a:gdLst/>
            <a:ahLst/>
            <a:cxnLst/>
            <a:rect l="l" t="t" r="r" b="b"/>
            <a:pathLst>
              <a:path w="9830203" h="5129579" extrusionOk="0">
                <a:moveTo>
                  <a:pt x="0" y="0"/>
                </a:moveTo>
                <a:lnTo>
                  <a:pt x="9830203" y="0"/>
                </a:lnTo>
                <a:lnTo>
                  <a:pt x="9830203" y="5129579"/>
                </a:lnTo>
                <a:lnTo>
                  <a:pt x="0" y="5129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262" name="Google Shape;262;p14"/>
          <p:cNvSpPr/>
          <p:nvPr/>
        </p:nvSpPr>
        <p:spPr>
          <a:xfrm>
            <a:off x="-441703" y="8380465"/>
            <a:ext cx="4667381" cy="5103498"/>
          </a:xfrm>
          <a:custGeom>
            <a:avLst/>
            <a:gdLst/>
            <a:ahLst/>
            <a:cxnLst/>
            <a:rect l="l" t="t" r="r" b="b"/>
            <a:pathLst>
              <a:path w="4667381" h="5103498" extrusionOk="0">
                <a:moveTo>
                  <a:pt x="0" y="0"/>
                </a:moveTo>
                <a:lnTo>
                  <a:pt x="4667381" y="0"/>
                </a:lnTo>
                <a:lnTo>
                  <a:pt x="4667381" y="5103498"/>
                </a:lnTo>
                <a:lnTo>
                  <a:pt x="0" y="5103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3" name="Google Shape;263;p14"/>
          <p:cNvSpPr txBox="1"/>
          <p:nvPr/>
        </p:nvSpPr>
        <p:spPr>
          <a:xfrm>
            <a:off x="629925" y="-9525"/>
            <a:ext cx="143586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17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Детское игровое оборудование</a:t>
            </a:r>
            <a:endParaRPr sz="1200" dirty="0"/>
          </a:p>
        </p:txBody>
      </p:sp>
      <p:cxnSp>
        <p:nvCxnSpPr>
          <p:cNvPr id="264" name="Google Shape;264;p14"/>
          <p:cNvCxnSpPr/>
          <p:nvPr/>
        </p:nvCxnSpPr>
        <p:spPr>
          <a:xfrm>
            <a:off x="4665040" y="1064437"/>
            <a:ext cx="5369846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" name="Google Shape;265;p14"/>
          <p:cNvSpPr/>
          <p:nvPr/>
        </p:nvSpPr>
        <p:spPr>
          <a:xfrm>
            <a:off x="8754106" y="1245480"/>
            <a:ext cx="4950329" cy="3503514"/>
          </a:xfrm>
          <a:custGeom>
            <a:avLst/>
            <a:gdLst/>
            <a:ahLst/>
            <a:cxnLst/>
            <a:rect l="l" t="t" r="r" b="b"/>
            <a:pathLst>
              <a:path w="4950329" h="3503514" extrusionOk="0">
                <a:moveTo>
                  <a:pt x="0" y="0"/>
                </a:moveTo>
                <a:lnTo>
                  <a:pt x="4950329" y="0"/>
                </a:lnTo>
                <a:lnTo>
                  <a:pt x="4950329" y="3503514"/>
                </a:lnTo>
                <a:lnTo>
                  <a:pt x="0" y="3503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915" t="-3227" r="-6834"/>
            </a:stretch>
          </a:blipFill>
          <a:ln>
            <a:noFill/>
          </a:ln>
        </p:spPr>
      </p:sp>
      <p:sp>
        <p:nvSpPr>
          <p:cNvPr id="266" name="Google Shape;266;p14"/>
          <p:cNvSpPr/>
          <p:nvPr/>
        </p:nvSpPr>
        <p:spPr>
          <a:xfrm>
            <a:off x="727982" y="1245482"/>
            <a:ext cx="7688039" cy="5766029"/>
          </a:xfrm>
          <a:custGeom>
            <a:avLst/>
            <a:gdLst/>
            <a:ahLst/>
            <a:cxnLst/>
            <a:rect l="l" t="t" r="r" b="b"/>
            <a:pathLst>
              <a:path w="7688039" h="5766029" extrusionOk="0">
                <a:moveTo>
                  <a:pt x="0" y="0"/>
                </a:moveTo>
                <a:lnTo>
                  <a:pt x="7688039" y="0"/>
                </a:lnTo>
                <a:lnTo>
                  <a:pt x="7688039" y="5766030"/>
                </a:lnTo>
                <a:lnTo>
                  <a:pt x="0" y="5766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7" name="Google Shape;267;p14"/>
          <p:cNvSpPr/>
          <p:nvPr/>
        </p:nvSpPr>
        <p:spPr>
          <a:xfrm>
            <a:off x="727970" y="7188678"/>
            <a:ext cx="6098301" cy="3404551"/>
          </a:xfrm>
          <a:custGeom>
            <a:avLst/>
            <a:gdLst/>
            <a:ahLst/>
            <a:cxnLst/>
            <a:rect l="l" t="t" r="r" b="b"/>
            <a:pathLst>
              <a:path w="6098301" h="3404551" extrusionOk="0">
                <a:moveTo>
                  <a:pt x="0" y="0"/>
                </a:moveTo>
                <a:lnTo>
                  <a:pt x="6098301" y="0"/>
                </a:lnTo>
                <a:lnTo>
                  <a:pt x="6098301" y="3404551"/>
                </a:lnTo>
                <a:lnTo>
                  <a:pt x="0" y="340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6571" b="-27764"/>
            </a:stretch>
          </a:blipFill>
          <a:ln>
            <a:noFill/>
          </a:ln>
        </p:spPr>
      </p:sp>
      <p:sp>
        <p:nvSpPr>
          <p:cNvPr id="268" name="Google Shape;268;p14"/>
          <p:cNvSpPr/>
          <p:nvPr/>
        </p:nvSpPr>
        <p:spPr>
          <a:xfrm>
            <a:off x="10717198" y="7972472"/>
            <a:ext cx="4231410" cy="2620782"/>
          </a:xfrm>
          <a:custGeom>
            <a:avLst/>
            <a:gdLst/>
            <a:ahLst/>
            <a:cxnLst/>
            <a:rect l="l" t="t" r="r" b="b"/>
            <a:pathLst>
              <a:path w="4231410" h="2620782" extrusionOk="0">
                <a:moveTo>
                  <a:pt x="0" y="0"/>
                </a:moveTo>
                <a:lnTo>
                  <a:pt x="4231410" y="0"/>
                </a:lnTo>
                <a:lnTo>
                  <a:pt x="4231410" y="2620782"/>
                </a:lnTo>
                <a:lnTo>
                  <a:pt x="0" y="2620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820" b="-20269"/>
            </a:stretch>
          </a:blipFill>
          <a:ln>
            <a:noFill/>
          </a:ln>
        </p:spPr>
      </p:sp>
      <p:sp>
        <p:nvSpPr>
          <p:cNvPr id="269" name="Google Shape;269;p14"/>
          <p:cNvSpPr/>
          <p:nvPr/>
        </p:nvSpPr>
        <p:spPr>
          <a:xfrm>
            <a:off x="10034887" y="4543046"/>
            <a:ext cx="4913721" cy="3286550"/>
          </a:xfrm>
          <a:custGeom>
            <a:avLst/>
            <a:gdLst/>
            <a:ahLst/>
            <a:cxnLst/>
            <a:rect l="l" t="t" r="r" b="b"/>
            <a:pathLst>
              <a:path w="4913721" h="3286550" extrusionOk="0">
                <a:moveTo>
                  <a:pt x="0" y="0"/>
                </a:moveTo>
                <a:lnTo>
                  <a:pt x="4913721" y="0"/>
                </a:lnTo>
                <a:lnTo>
                  <a:pt x="4913721" y="3286551"/>
                </a:lnTo>
                <a:lnTo>
                  <a:pt x="0" y="3286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2701"/>
            </a:stretch>
          </a:blipFill>
          <a:ln>
            <a:noFill/>
          </a:ln>
        </p:spPr>
      </p:sp>
      <p:sp>
        <p:nvSpPr>
          <p:cNvPr id="270" name="Google Shape;270;p14"/>
          <p:cNvSpPr/>
          <p:nvPr/>
        </p:nvSpPr>
        <p:spPr>
          <a:xfrm>
            <a:off x="6401469" y="4714494"/>
            <a:ext cx="4121052" cy="2745651"/>
          </a:xfrm>
          <a:custGeom>
            <a:avLst/>
            <a:gdLst/>
            <a:ahLst/>
            <a:cxnLst/>
            <a:rect l="l" t="t" r="r" b="b"/>
            <a:pathLst>
              <a:path w="4121052" h="2745651" extrusionOk="0">
                <a:moveTo>
                  <a:pt x="0" y="0"/>
                </a:moveTo>
                <a:lnTo>
                  <a:pt x="4121052" y="0"/>
                </a:lnTo>
                <a:lnTo>
                  <a:pt x="4121052" y="2745651"/>
                </a:lnTo>
                <a:lnTo>
                  <a:pt x="0" y="2745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p14"/>
          <p:cNvSpPr/>
          <p:nvPr/>
        </p:nvSpPr>
        <p:spPr>
          <a:xfrm>
            <a:off x="6729898" y="7606695"/>
            <a:ext cx="3987297" cy="2934356"/>
          </a:xfrm>
          <a:custGeom>
            <a:avLst/>
            <a:gdLst/>
            <a:ahLst/>
            <a:cxnLst/>
            <a:rect l="l" t="t" r="r" b="b"/>
            <a:pathLst>
              <a:path w="3987297" h="2934356" extrusionOk="0">
                <a:moveTo>
                  <a:pt x="0" y="0"/>
                </a:moveTo>
                <a:lnTo>
                  <a:pt x="3987297" y="0"/>
                </a:lnTo>
                <a:lnTo>
                  <a:pt x="3987297" y="2934356"/>
                </a:lnTo>
                <a:lnTo>
                  <a:pt x="0" y="2934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9936" t="-1720" r="-21044" b="-3729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"/>
          <p:cNvSpPr/>
          <p:nvPr/>
        </p:nvSpPr>
        <p:spPr>
          <a:xfrm>
            <a:off x="6083861" y="7441380"/>
            <a:ext cx="5596646" cy="2974652"/>
          </a:xfrm>
          <a:custGeom>
            <a:avLst/>
            <a:gdLst/>
            <a:ahLst/>
            <a:cxnLst/>
            <a:rect l="l" t="t" r="r" b="b"/>
            <a:pathLst>
              <a:path w="5967219" h="3685432" extrusionOk="0">
                <a:moveTo>
                  <a:pt x="0" y="0"/>
                </a:moveTo>
                <a:lnTo>
                  <a:pt x="5967219" y="0"/>
                </a:lnTo>
                <a:lnTo>
                  <a:pt x="5967219" y="3685431"/>
                </a:lnTo>
                <a:lnTo>
                  <a:pt x="0" y="3685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0816" b="-10816"/>
            </a:stretch>
          </a:blipFill>
          <a:ln>
            <a:noFill/>
          </a:ln>
        </p:spPr>
      </p:sp>
      <p:sp>
        <p:nvSpPr>
          <p:cNvPr id="277" name="Google Shape;277;p15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15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15"/>
          <p:cNvSpPr/>
          <p:nvPr/>
        </p:nvSpPr>
        <p:spPr>
          <a:xfrm>
            <a:off x="613759" y="7441380"/>
            <a:ext cx="5280854" cy="2974652"/>
          </a:xfrm>
          <a:custGeom>
            <a:avLst/>
            <a:gdLst/>
            <a:ahLst/>
            <a:cxnLst/>
            <a:rect l="l" t="t" r="r" b="b"/>
            <a:pathLst>
              <a:path w="6483710" h="4118070" extrusionOk="0">
                <a:moveTo>
                  <a:pt x="0" y="0"/>
                </a:moveTo>
                <a:lnTo>
                  <a:pt x="6483710" y="0"/>
                </a:lnTo>
                <a:lnTo>
                  <a:pt x="6483710" y="4118070"/>
                </a:lnTo>
                <a:lnTo>
                  <a:pt x="0" y="4118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895"/>
            </a:stretch>
          </a:blipFill>
          <a:ln>
            <a:noFill/>
          </a:ln>
        </p:spPr>
      </p:sp>
      <p:sp>
        <p:nvSpPr>
          <p:cNvPr id="280" name="Google Shape;280;p15"/>
          <p:cNvSpPr/>
          <p:nvPr/>
        </p:nvSpPr>
        <p:spPr>
          <a:xfrm>
            <a:off x="11939271" y="6307131"/>
            <a:ext cx="2761600" cy="4091027"/>
          </a:xfrm>
          <a:custGeom>
            <a:avLst/>
            <a:gdLst/>
            <a:ahLst/>
            <a:cxnLst/>
            <a:rect l="l" t="t" r="r" b="b"/>
            <a:pathLst>
              <a:path w="3802089" h="4925080" extrusionOk="0">
                <a:moveTo>
                  <a:pt x="0" y="0"/>
                </a:moveTo>
                <a:lnTo>
                  <a:pt x="3802089" y="0"/>
                </a:lnTo>
                <a:lnTo>
                  <a:pt x="3802089" y="4925080"/>
                </a:lnTo>
                <a:lnTo>
                  <a:pt x="0" y="4925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5175" t="-10509" r="-2542"/>
            </a:stretch>
          </a:blipFill>
          <a:ln>
            <a:noFill/>
          </a:ln>
        </p:spPr>
      </p:sp>
      <p:sp>
        <p:nvSpPr>
          <p:cNvPr id="281" name="Google Shape;281;p15"/>
          <p:cNvSpPr txBox="1"/>
          <p:nvPr/>
        </p:nvSpPr>
        <p:spPr>
          <a:xfrm>
            <a:off x="3136900" y="-71878"/>
            <a:ext cx="9202075" cy="116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143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Асфальтирование</a:t>
            </a:r>
            <a:endParaRPr sz="8143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282" name="Google Shape;282;p15"/>
          <p:cNvCxnSpPr/>
          <p:nvPr/>
        </p:nvCxnSpPr>
        <p:spPr>
          <a:xfrm>
            <a:off x="4875559" y="1096100"/>
            <a:ext cx="5361900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283" name="Google Shape;283;p15"/>
          <p:cNvGraphicFramePr/>
          <p:nvPr/>
        </p:nvGraphicFramePr>
        <p:xfrm>
          <a:off x="1564607" y="1406317"/>
          <a:ext cx="11983775" cy="5718300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42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ширина дороги, м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протяженность, м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площадь, кв.м.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договорная стоимость, руб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 </a:t>
                      </a:r>
                      <a:b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м. кв.</a:t>
                      </a:r>
                      <a:endParaRPr sz="22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Фрунзе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1 772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81 391,83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Калиновского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771,5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6 170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277 569,52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Слуцкая и ул. Жасминовая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4 527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258 335,89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Магистральная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1 100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5 500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300 909,97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Фруктовая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1 032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5 160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262 488,41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Белолужская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4 305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194 517,91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Лесная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4 660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242 942,58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 к ул. Магистральной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1 100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67 208,74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Островского 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22 839,30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43,5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Рождественская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2 150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93 878,51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43,7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0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Дорожная (спонсорская помощь РБУ 2)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1 800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120 000,00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66,7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26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 :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6 362,50   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37 669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1 922 082,66   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75" marR="8475" marT="8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8" name="Google Shape;288;p16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" name="Google Shape;289;p16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16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91" name="Google Shape;291;p16"/>
          <p:cNvGraphicFramePr/>
          <p:nvPr>
            <p:extLst>
              <p:ext uri="{D42A27DB-BD31-4B8C-83A1-F6EECF244321}">
                <p14:modId xmlns:p14="http://schemas.microsoft.com/office/powerpoint/2010/main" val="1572383576"/>
              </p:ext>
            </p:extLst>
          </p:nvPr>
        </p:nvGraphicFramePr>
        <p:xfrm>
          <a:off x="609600" y="213112"/>
          <a:ext cx="14203858" cy="10267175"/>
        </p:xfrm>
        <a:graphic>
          <a:graphicData uri="http://schemas.openxmlformats.org/drawingml/2006/table">
            <a:tbl>
              <a:tblPr firstRow="1" firstCol="1" bandRow="1">
                <a:noFill/>
                <a:tableStyleId>{FDEEC9DC-9C2A-4C31-B307-906DC7A315FC}</a:tableStyleId>
              </a:tblPr>
              <a:tblGrid>
                <a:gridCol w="698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8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4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3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40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1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улиц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Ширина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Стоимость тыс. 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ремонта,м2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ремонта,м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50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Тайфун 1 м2 (средняя)- 40,8 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Тимирязева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7,70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184,5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Сырокваша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3,84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Сухогрядская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4,84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ул.50 лет Октября(проезды)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9,67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Рокоссовского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6,51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Московская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1,84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44,1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р53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12,48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Гагарина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2,66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8 Марта+ проезды 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4,83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40 лет октября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1,27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Первомайская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13,86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Жодинская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7,89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Ф.Скорины,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2,71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Брестская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0,71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Куприянова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3,38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Мира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4,72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Венисьё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10,88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Научная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Витебская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Молодежный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5,76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Ленина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11,2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Комсомольская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4,88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Лебедевского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0,88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+пер. Цветочные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ул.Фрунзе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0,98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Полевая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0,34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Школьная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3,74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Лесная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2,41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ул.Рокоссовского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0,89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Логойская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4,41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11,3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Минская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4,04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Калиновского (проезды)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1,63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9,3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76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152,93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3 746,50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9600" marR="39600" marT="0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17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7" name="Google Shape;297;p17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298" name="Google Shape;298;p17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99" name="Google Shape;299;p17"/>
          <p:cNvGraphicFramePr/>
          <p:nvPr>
            <p:extLst>
              <p:ext uri="{D42A27DB-BD31-4B8C-83A1-F6EECF244321}">
                <p14:modId xmlns:p14="http://schemas.microsoft.com/office/powerpoint/2010/main" val="4183520886"/>
              </p:ext>
            </p:extLst>
          </p:nvPr>
        </p:nvGraphicFramePr>
        <p:xfrm>
          <a:off x="673099" y="320056"/>
          <a:ext cx="14249375" cy="10053287"/>
        </p:xfrm>
        <a:graphic>
          <a:graphicData uri="http://schemas.openxmlformats.org/drawingml/2006/table">
            <a:tbl>
              <a:tblPr firstRow="1" firstCol="1" bandRow="1">
                <a:noFill/>
                <a:tableStyleId>{FDEEC9DC-9C2A-4C31-B307-906DC7A315FC}</a:tableStyleId>
              </a:tblPr>
              <a:tblGrid>
                <a:gridCol w="7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0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улиц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Ширина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Стоимость тыс.руб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ремонта,м2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ремонта,м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600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СОМС  1 м2 - 56,42 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ул.50 лет Октября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4,01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66,83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р53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3,86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Рокоссовского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3,84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Калиновского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1,26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Ленина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3,72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Лесная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Ф.Скорины,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Комсомольская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0,66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Тимирязева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Московская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0,72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Мира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4,26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ул.40 лет Октября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26,23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464,83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600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Горячие смеси 1м2 (средняя) - 60,7 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Мира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1,747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24,3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8 Марта+ проезды 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1,007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Жодинская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5,753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Первомайская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4,202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Кузнечная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1,366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Тимирязева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2,891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пр. Ленина(проезды)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4,552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15,8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р53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0,863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 (проезды)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5,360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104,7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Цветочный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0,563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Автозаводской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1,638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Московская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0,256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50 лет Октября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0,717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9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Партизанская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1,382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36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32,296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p18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5;p18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p18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307" name="Google Shape;307;p18"/>
          <p:cNvGraphicFramePr/>
          <p:nvPr>
            <p:extLst>
              <p:ext uri="{D42A27DB-BD31-4B8C-83A1-F6EECF244321}">
                <p14:modId xmlns:p14="http://schemas.microsoft.com/office/powerpoint/2010/main" val="3118906764"/>
              </p:ext>
            </p:extLst>
          </p:nvPr>
        </p:nvGraphicFramePr>
        <p:xfrm>
          <a:off x="687613" y="205283"/>
          <a:ext cx="14249375" cy="10282833"/>
        </p:xfrm>
        <a:graphic>
          <a:graphicData uri="http://schemas.openxmlformats.org/drawingml/2006/table">
            <a:tbl>
              <a:tblPr firstRow="1" firstCol="1" bandRow="1">
                <a:noFill/>
                <a:tableStyleId>{FDEEC9DC-9C2A-4C31-B307-906DC7A315FC}</a:tableStyleId>
              </a:tblPr>
              <a:tblGrid>
                <a:gridCol w="7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0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улиц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Ширина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улицы,м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Стоимость тыс.руб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ремонта,м2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Длина ремонта,м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75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Подсыпка  1м2 (средняя) - 9,93 руб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Заречная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37,83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4147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592,4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разворотное кольцо (приборье)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2,68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Плисская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35,86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3078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615,6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Железнодорожная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4,49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64,17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Пересадская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16,04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1377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275,40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Лесная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19,22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206,25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Кирова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10,95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156,7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Родниковая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26,35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2262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Белорусская,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58,54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5605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Подлесная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8,80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Судобовская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17,61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Минский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13,28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1140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Тенистая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1,58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Крылова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9,12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156,6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Чапаева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21,11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1812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362,4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Высокая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8,85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126,7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Логойская (обочина)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3,92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Радужная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4,18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 Вишневая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13,07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ул.Широкая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7,15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610,0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пер.1-ый Подлесный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3,65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220,0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324,29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32 662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60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Дождеприемные колодцы (высотная регулировка 7 шт)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1,29 тыс.руб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60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Нанесение разметки (переходы)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6,904 тыс. 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60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Ремонт дождеприемного колодца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0,406 тыс.руб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370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Дорожные знаки (установка) + доп. щитки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13,507 тыс.руб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0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Всего: 557, 85 тыс. руб</a:t>
                      </a:r>
                      <a:endParaRPr sz="2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4750" marR="1475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-494580" y="8502146"/>
            <a:ext cx="4771272" cy="5217096"/>
          </a:xfrm>
          <a:custGeom>
            <a:avLst/>
            <a:gdLst/>
            <a:ahLst/>
            <a:cxnLst/>
            <a:rect l="l" t="t" r="r" b="b"/>
            <a:pathLst>
              <a:path w="4771272" h="5217096" extrusionOk="0">
                <a:moveTo>
                  <a:pt x="0" y="0"/>
                </a:moveTo>
                <a:lnTo>
                  <a:pt x="4771271" y="0"/>
                </a:lnTo>
                <a:lnTo>
                  <a:pt x="4771271" y="5217096"/>
                </a:lnTo>
                <a:lnTo>
                  <a:pt x="0" y="5217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2"/>
          <p:cNvSpPr/>
          <p:nvPr/>
        </p:nvSpPr>
        <p:spPr>
          <a:xfrm rot="2218164">
            <a:off x="7250601" y="695768"/>
            <a:ext cx="10049012" cy="5243757"/>
          </a:xfrm>
          <a:custGeom>
            <a:avLst/>
            <a:gdLst/>
            <a:ahLst/>
            <a:cxnLst/>
            <a:rect l="l" t="t" r="r" b="b"/>
            <a:pathLst>
              <a:path w="10049012" h="5243757" extrusionOk="0">
                <a:moveTo>
                  <a:pt x="0" y="0"/>
                </a:moveTo>
                <a:lnTo>
                  <a:pt x="10049013" y="0"/>
                </a:lnTo>
                <a:lnTo>
                  <a:pt x="10049013" y="5243757"/>
                </a:lnTo>
                <a:lnTo>
                  <a:pt x="0" y="5243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95" name="Google Shape;95;p2"/>
          <p:cNvCxnSpPr/>
          <p:nvPr/>
        </p:nvCxnSpPr>
        <p:spPr>
          <a:xfrm>
            <a:off x="4647889" y="2135839"/>
            <a:ext cx="5489400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2"/>
          <p:cNvSpPr/>
          <p:nvPr/>
        </p:nvSpPr>
        <p:spPr>
          <a:xfrm>
            <a:off x="504781" y="3380620"/>
            <a:ext cx="7543821" cy="5026071"/>
          </a:xfrm>
          <a:custGeom>
            <a:avLst/>
            <a:gdLst/>
            <a:ahLst/>
            <a:cxnLst/>
            <a:rect l="l" t="t" r="r" b="b"/>
            <a:pathLst>
              <a:path w="7543821" h="5026071" extrusionOk="0">
                <a:moveTo>
                  <a:pt x="0" y="0"/>
                </a:moveTo>
                <a:lnTo>
                  <a:pt x="7543822" y="0"/>
                </a:lnTo>
                <a:lnTo>
                  <a:pt x="7543822" y="5026071"/>
                </a:lnTo>
                <a:lnTo>
                  <a:pt x="0" y="5026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2"/>
          <p:cNvSpPr/>
          <p:nvPr/>
        </p:nvSpPr>
        <p:spPr>
          <a:xfrm>
            <a:off x="8174655" y="3408024"/>
            <a:ext cx="6821378" cy="4544743"/>
          </a:xfrm>
          <a:custGeom>
            <a:avLst/>
            <a:gdLst/>
            <a:ahLst/>
            <a:cxnLst/>
            <a:rect l="l" t="t" r="r" b="b"/>
            <a:pathLst>
              <a:path w="6821378" h="4544743" extrusionOk="0">
                <a:moveTo>
                  <a:pt x="0" y="0"/>
                </a:moveTo>
                <a:lnTo>
                  <a:pt x="6821378" y="0"/>
                </a:lnTo>
                <a:lnTo>
                  <a:pt x="6821378" y="4544743"/>
                </a:lnTo>
                <a:lnTo>
                  <a:pt x="0" y="4544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2"/>
          <p:cNvSpPr/>
          <p:nvPr/>
        </p:nvSpPr>
        <p:spPr>
          <a:xfrm>
            <a:off x="489847" y="7215256"/>
            <a:ext cx="5053625" cy="3366977"/>
          </a:xfrm>
          <a:custGeom>
            <a:avLst/>
            <a:gdLst/>
            <a:ahLst/>
            <a:cxnLst/>
            <a:rect l="l" t="t" r="r" b="b"/>
            <a:pathLst>
              <a:path w="5053625" h="3366977" extrusionOk="0">
                <a:moveTo>
                  <a:pt x="0" y="0"/>
                </a:moveTo>
                <a:lnTo>
                  <a:pt x="5053624" y="0"/>
                </a:lnTo>
                <a:lnTo>
                  <a:pt x="5053624" y="3366978"/>
                </a:lnTo>
                <a:lnTo>
                  <a:pt x="0" y="3366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2"/>
          <p:cNvSpPr/>
          <p:nvPr/>
        </p:nvSpPr>
        <p:spPr>
          <a:xfrm>
            <a:off x="5625499" y="7606909"/>
            <a:ext cx="5338437" cy="2989525"/>
          </a:xfrm>
          <a:custGeom>
            <a:avLst/>
            <a:gdLst/>
            <a:ahLst/>
            <a:cxnLst/>
            <a:rect l="l" t="t" r="r" b="b"/>
            <a:pathLst>
              <a:path w="5338437" h="2989525" extrusionOk="0">
                <a:moveTo>
                  <a:pt x="0" y="0"/>
                </a:moveTo>
                <a:lnTo>
                  <a:pt x="5338437" y="0"/>
                </a:lnTo>
                <a:lnTo>
                  <a:pt x="5338437" y="2989525"/>
                </a:lnTo>
                <a:lnTo>
                  <a:pt x="0" y="2989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11045961" y="7621098"/>
            <a:ext cx="3797289" cy="2961135"/>
          </a:xfrm>
          <a:custGeom>
            <a:avLst/>
            <a:gdLst/>
            <a:ahLst/>
            <a:cxnLst/>
            <a:rect l="l" t="t" r="r" b="b"/>
            <a:pathLst>
              <a:path w="3797289" h="2961135" extrusionOk="0">
                <a:moveTo>
                  <a:pt x="0" y="0"/>
                </a:moveTo>
                <a:lnTo>
                  <a:pt x="3797289" y="0"/>
                </a:lnTo>
                <a:lnTo>
                  <a:pt x="3797289" y="2961136"/>
                </a:lnTo>
                <a:lnTo>
                  <a:pt x="0" y="2961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8165" r="-28354" b="-5690"/>
            </a:stretch>
          </a:blipFill>
          <a:ln>
            <a:noFill/>
          </a:ln>
        </p:spPr>
      </p:sp>
      <p:sp>
        <p:nvSpPr>
          <p:cNvPr id="101" name="Google Shape;101;p2"/>
          <p:cNvSpPr txBox="1"/>
          <p:nvPr/>
        </p:nvSpPr>
        <p:spPr>
          <a:xfrm>
            <a:off x="212650" y="75800"/>
            <a:ext cx="146877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71" b="0" i="0" u="none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знакового объекта “Автостанция”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632117" y="2155602"/>
            <a:ext cx="115203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82" b="0" i="0" u="none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Строительство знакового объекта - </a:t>
            </a:r>
            <a:r>
              <a:rPr lang="ru-RU" sz="3382" b="0" i="0" u="sng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4 073 060,94</a:t>
            </a:r>
            <a:r>
              <a:rPr lang="ru-RU" sz="3382" b="0" i="0" u="none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632118" y="2776195"/>
            <a:ext cx="112887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82" b="0" i="0" u="none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знакового объекта - </a:t>
            </a:r>
            <a:r>
              <a:rPr lang="ru-RU" sz="3382" b="0" i="0" u="sng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326 220,0</a:t>
            </a:r>
            <a:r>
              <a:rPr lang="ru-RU" sz="3382" b="0" i="0" u="none" strike="noStrike" cap="none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2" name="Google Shape;312;p19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19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314" name="Google Shape;314;p19"/>
          <p:cNvCxnSpPr/>
          <p:nvPr/>
        </p:nvCxnSpPr>
        <p:spPr>
          <a:xfrm>
            <a:off x="4879059" y="861626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5" name="Google Shape;315;p19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16" name="Google Shape;316;p19"/>
          <p:cNvSpPr/>
          <p:nvPr/>
        </p:nvSpPr>
        <p:spPr>
          <a:xfrm>
            <a:off x="907027" y="2240203"/>
            <a:ext cx="5239337" cy="4243146"/>
          </a:xfrm>
          <a:custGeom>
            <a:avLst/>
            <a:gdLst/>
            <a:ahLst/>
            <a:cxnLst/>
            <a:rect l="l" t="t" r="r" b="b"/>
            <a:pathLst>
              <a:path w="5239337" h="4243146" extrusionOk="0">
                <a:moveTo>
                  <a:pt x="0" y="0"/>
                </a:moveTo>
                <a:lnTo>
                  <a:pt x="5239337" y="0"/>
                </a:lnTo>
                <a:lnTo>
                  <a:pt x="5239337" y="4243146"/>
                </a:lnTo>
                <a:lnTo>
                  <a:pt x="0" y="4243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2129" t="-55471" r="-7084" b="-57249"/>
            </a:stretch>
          </a:blipFill>
          <a:ln>
            <a:noFill/>
          </a:ln>
        </p:spPr>
      </p:sp>
      <p:sp>
        <p:nvSpPr>
          <p:cNvPr id="317" name="Google Shape;317;p19"/>
          <p:cNvSpPr/>
          <p:nvPr/>
        </p:nvSpPr>
        <p:spPr>
          <a:xfrm>
            <a:off x="3602888" y="5206876"/>
            <a:ext cx="4318755" cy="3555111"/>
          </a:xfrm>
          <a:custGeom>
            <a:avLst/>
            <a:gdLst/>
            <a:ahLst/>
            <a:cxnLst/>
            <a:rect l="l" t="t" r="r" b="b"/>
            <a:pathLst>
              <a:path w="4318755" h="3555111" extrusionOk="0">
                <a:moveTo>
                  <a:pt x="0" y="0"/>
                </a:moveTo>
                <a:lnTo>
                  <a:pt x="4318756" y="0"/>
                </a:lnTo>
                <a:lnTo>
                  <a:pt x="4318756" y="3555111"/>
                </a:lnTo>
                <a:lnTo>
                  <a:pt x="0" y="3555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40511" r="-2603" b="-25675"/>
            </a:stretch>
          </a:blipFill>
          <a:ln>
            <a:noFill/>
          </a:ln>
        </p:spPr>
      </p:sp>
      <p:sp>
        <p:nvSpPr>
          <p:cNvPr id="318" name="Google Shape;318;p19"/>
          <p:cNvSpPr/>
          <p:nvPr/>
        </p:nvSpPr>
        <p:spPr>
          <a:xfrm>
            <a:off x="6381183" y="7607414"/>
            <a:ext cx="3623903" cy="2895891"/>
          </a:xfrm>
          <a:custGeom>
            <a:avLst/>
            <a:gdLst/>
            <a:ahLst/>
            <a:cxnLst/>
            <a:rect l="l" t="t" r="r" b="b"/>
            <a:pathLst>
              <a:path w="3623903" h="2895891" extrusionOk="0">
                <a:moveTo>
                  <a:pt x="0" y="0"/>
                </a:moveTo>
                <a:lnTo>
                  <a:pt x="3623903" y="0"/>
                </a:lnTo>
                <a:lnTo>
                  <a:pt x="3623903" y="2895891"/>
                </a:lnTo>
                <a:lnTo>
                  <a:pt x="0" y="2895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2809" b="-1600"/>
            </a:stretch>
          </a:blipFill>
          <a:ln>
            <a:noFill/>
          </a:ln>
        </p:spPr>
      </p:sp>
      <p:sp>
        <p:nvSpPr>
          <p:cNvPr id="319" name="Google Shape;319;p19"/>
          <p:cNvSpPr/>
          <p:nvPr/>
        </p:nvSpPr>
        <p:spPr>
          <a:xfrm>
            <a:off x="10240940" y="6408574"/>
            <a:ext cx="4389686" cy="3610197"/>
          </a:xfrm>
          <a:custGeom>
            <a:avLst/>
            <a:gdLst/>
            <a:ahLst/>
            <a:cxnLst/>
            <a:rect l="l" t="t" r="r" b="b"/>
            <a:pathLst>
              <a:path w="6500422" h="5042152" extrusionOk="0">
                <a:moveTo>
                  <a:pt x="0" y="0"/>
                </a:moveTo>
                <a:lnTo>
                  <a:pt x="6500422" y="0"/>
                </a:lnTo>
                <a:lnTo>
                  <a:pt x="6500422" y="5042152"/>
                </a:lnTo>
                <a:lnTo>
                  <a:pt x="0" y="5042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12176" b="-11619"/>
            </a:stretch>
          </a:blipFill>
          <a:ln>
            <a:noFill/>
          </a:ln>
        </p:spPr>
      </p:sp>
      <p:sp>
        <p:nvSpPr>
          <p:cNvPr id="320" name="Google Shape;320;p19"/>
          <p:cNvSpPr txBox="1"/>
          <p:nvPr/>
        </p:nvSpPr>
        <p:spPr>
          <a:xfrm>
            <a:off x="1398550" y="-71622"/>
            <a:ext cx="123159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85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Обновление остановочных павильонов </a:t>
            </a:r>
            <a:endParaRPr sz="2000" dirty="0"/>
          </a:p>
        </p:txBody>
      </p:sp>
      <p:sp>
        <p:nvSpPr>
          <p:cNvPr id="321" name="Google Shape;321;p19"/>
          <p:cNvSpPr txBox="1"/>
          <p:nvPr/>
        </p:nvSpPr>
        <p:spPr>
          <a:xfrm>
            <a:off x="821387" y="861626"/>
            <a:ext cx="134703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Количество – 39 штук</a:t>
            </a:r>
            <a:endParaRPr sz="900"/>
          </a:p>
          <a:p>
            <a:pPr marL="0" marR="0" lvl="0" indent="0" algn="ctr" rtl="0">
              <a:lnSpc>
                <a:spcPct val="10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Сумма затраченных средств - </a:t>
            </a:r>
            <a:r>
              <a:rPr lang="ru-RU" sz="3982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619 937,0</a:t>
            </a:r>
            <a:r>
              <a:rPr lang="ru-RU" sz="39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 sz="3982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22" name="Google Shape;322;p19" descr="C:\Users\User\Downloads\photo_2026-02-18_12-19-50.jpg"/>
          <p:cNvPicPr preferRelativeResize="0"/>
          <p:nvPr/>
        </p:nvPicPr>
        <p:blipFill rotWithShape="1">
          <a:blip r:embed="rId9">
            <a:alphaModFix/>
          </a:blip>
          <a:srcRect l="4511" t="2845" r="15463" b="14354"/>
          <a:stretch/>
        </p:blipFill>
        <p:spPr>
          <a:xfrm>
            <a:off x="8094603" y="2240205"/>
            <a:ext cx="6035658" cy="468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" name="Google Shape;327;p20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8" name="Google Shape;328;p20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329" name="Google Shape;329;p20"/>
          <p:cNvCxnSpPr/>
          <p:nvPr/>
        </p:nvCxnSpPr>
        <p:spPr>
          <a:xfrm>
            <a:off x="4979058" y="1765423"/>
            <a:ext cx="5361900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0" name="Google Shape;330;p20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31" name="Google Shape;331;p20"/>
          <p:cNvSpPr/>
          <p:nvPr/>
        </p:nvSpPr>
        <p:spPr>
          <a:xfrm>
            <a:off x="7447432" y="7708900"/>
            <a:ext cx="4155087" cy="2875168"/>
          </a:xfrm>
          <a:custGeom>
            <a:avLst/>
            <a:gdLst/>
            <a:ahLst/>
            <a:cxnLst/>
            <a:rect l="l" t="t" r="r" b="b"/>
            <a:pathLst>
              <a:path w="4042519" h="3713110" extrusionOk="0">
                <a:moveTo>
                  <a:pt x="0" y="0"/>
                </a:moveTo>
                <a:lnTo>
                  <a:pt x="4042519" y="0"/>
                </a:lnTo>
                <a:lnTo>
                  <a:pt x="4042519" y="3713111"/>
                </a:lnTo>
                <a:lnTo>
                  <a:pt x="0" y="3713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591" b="-130275"/>
            </a:stretch>
          </a:blipFill>
          <a:ln>
            <a:noFill/>
          </a:ln>
        </p:spPr>
      </p:sp>
      <p:sp>
        <p:nvSpPr>
          <p:cNvPr id="332" name="Google Shape;332;p20"/>
          <p:cNvSpPr/>
          <p:nvPr/>
        </p:nvSpPr>
        <p:spPr>
          <a:xfrm>
            <a:off x="2878428" y="7708900"/>
            <a:ext cx="3916071" cy="2875168"/>
          </a:xfrm>
          <a:custGeom>
            <a:avLst/>
            <a:gdLst/>
            <a:ahLst/>
            <a:cxnLst/>
            <a:rect l="l" t="t" r="r" b="b"/>
            <a:pathLst>
              <a:path w="4236585" h="3713110" extrusionOk="0">
                <a:moveTo>
                  <a:pt x="0" y="0"/>
                </a:moveTo>
                <a:lnTo>
                  <a:pt x="4236585" y="0"/>
                </a:lnTo>
                <a:lnTo>
                  <a:pt x="4236585" y="3713111"/>
                </a:lnTo>
                <a:lnTo>
                  <a:pt x="0" y="3713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0619" b="-113437"/>
            </a:stretch>
          </a:blipFill>
          <a:ln>
            <a:noFill/>
          </a:ln>
        </p:spPr>
      </p:sp>
      <p:sp>
        <p:nvSpPr>
          <p:cNvPr id="333" name="Google Shape;333;p20"/>
          <p:cNvSpPr txBox="1"/>
          <p:nvPr/>
        </p:nvSpPr>
        <p:spPr>
          <a:xfrm>
            <a:off x="456057" y="39660"/>
            <a:ext cx="14443200" cy="15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85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Работы по замене опор наружного освещения центральных улиц города, светильников </a:t>
            </a:r>
            <a:endParaRPr/>
          </a:p>
        </p:txBody>
      </p:sp>
      <p:sp>
        <p:nvSpPr>
          <p:cNvPr id="334" name="Google Shape;334;p20"/>
          <p:cNvSpPr txBox="1"/>
          <p:nvPr/>
        </p:nvSpPr>
        <p:spPr>
          <a:xfrm>
            <a:off x="2033285" y="1956700"/>
            <a:ext cx="112887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Сумма затраченных средств - </a:t>
            </a:r>
            <a:r>
              <a:rPr lang="ru-RU" sz="3882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709 611,0</a:t>
            </a: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 sz="3882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335" name="Google Shape;335;p20"/>
          <p:cNvGraphicFramePr/>
          <p:nvPr>
            <p:extLst>
              <p:ext uri="{D42A27DB-BD31-4B8C-83A1-F6EECF244321}">
                <p14:modId xmlns:p14="http://schemas.microsoft.com/office/powerpoint/2010/main" val="956191793"/>
              </p:ext>
            </p:extLst>
          </p:nvPr>
        </p:nvGraphicFramePr>
        <p:xfrm>
          <a:off x="694510" y="2659527"/>
          <a:ext cx="13966250" cy="2286000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313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2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 в г. Жодино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01.01.2025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 в г. Жодино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01.01.2026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Требуют замены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01.01.2025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Заменено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 2025 год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Дополнительно установлено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 2025 год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4 026 шт.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4 718 шт.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1 854 шт.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1 350 шт.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692 шт.</a:t>
                      </a:r>
                      <a:endParaRPr sz="32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6" name="Google Shape;336;p20"/>
          <p:cNvSpPr txBox="1"/>
          <p:nvPr/>
        </p:nvSpPr>
        <p:spPr>
          <a:xfrm>
            <a:off x="676887" y="5116852"/>
            <a:ext cx="13344300" cy="2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Установлено – 78 шт. ж/б опор</a:t>
            </a:r>
            <a:endParaRPr/>
          </a:p>
          <a:p>
            <a:pPr marL="0" marR="0" lvl="0" indent="0" algn="just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  			      187 шт. опор металлических и торшеров</a:t>
            </a:r>
            <a:endParaRPr/>
          </a:p>
          <a:p>
            <a:pPr marL="0" marR="0" lvl="0" indent="0" algn="just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Заменено – 62 шт. ж/б опор</a:t>
            </a:r>
            <a:endParaRPr/>
          </a:p>
          <a:p>
            <a:pPr marL="0" marR="0" lvl="0" indent="0" algn="just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82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			 75 шт. ж/б опор на металлические </a:t>
            </a:r>
            <a:endParaRPr sz="3882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1" name="Google Shape;341;p21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2" name="Google Shape;342;p21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343;p21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344;p21"/>
          <p:cNvSpPr txBox="1"/>
          <p:nvPr/>
        </p:nvSpPr>
        <p:spPr>
          <a:xfrm>
            <a:off x="328508" y="165100"/>
            <a:ext cx="144668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Капитальный ремонт жилищного фонда 2025 года</a:t>
            </a:r>
            <a:endParaRPr sz="44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214000" y="1308100"/>
            <a:ext cx="144668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Общая введенная площадь – </a:t>
            </a:r>
            <a: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17 280,19 кв.м.</a:t>
            </a:r>
            <a:endParaRPr/>
          </a:p>
        </p:txBody>
      </p:sp>
      <p:sp>
        <p:nvSpPr>
          <p:cNvPr id="346" name="Google Shape;346;p21"/>
          <p:cNvSpPr txBox="1"/>
          <p:nvPr/>
        </p:nvSpPr>
        <p:spPr>
          <a:xfrm>
            <a:off x="213999" y="2086832"/>
            <a:ext cx="1446686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Сумма затраченных средств – </a:t>
            </a:r>
            <a: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9 725 309,20 руб., из них:</a:t>
            </a:r>
            <a:b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sz="3600" u="sng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бюджет- 4 430 107,26 руб. (45,55%), </a:t>
            </a:r>
            <a:b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3600" u="sng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отчисления – 5 295 201,94 руб. (54,45%)</a:t>
            </a:r>
            <a:endParaRPr sz="3600" u="sng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347" name="Google Shape;347;p21"/>
          <p:cNvCxnSpPr/>
          <p:nvPr/>
        </p:nvCxnSpPr>
        <p:spPr>
          <a:xfrm>
            <a:off x="4996721" y="927100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8" name="Google Shape;348;p21" descr="C:\Users\User\Downloads\photo_2026-02-17_17-56-2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9009" y="4432300"/>
            <a:ext cx="9065046" cy="6046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Google Shape;353;p22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p22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p22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22"/>
          <p:cNvSpPr txBox="1"/>
          <p:nvPr/>
        </p:nvSpPr>
        <p:spPr>
          <a:xfrm>
            <a:off x="328510" y="165100"/>
            <a:ext cx="144668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Капитальный</a:t>
            </a: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ремонт жилищного фонда 2025 года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357" name="Google Shape;357;p22"/>
          <p:cNvGraphicFramePr/>
          <p:nvPr>
            <p:extLst>
              <p:ext uri="{D42A27DB-BD31-4B8C-83A1-F6EECF244321}">
                <p14:modId xmlns:p14="http://schemas.microsoft.com/office/powerpoint/2010/main" val="2468887397"/>
              </p:ext>
            </p:extLst>
          </p:nvPr>
        </p:nvGraphicFramePr>
        <p:xfrm>
          <a:off x="478970" y="1272023"/>
          <a:ext cx="14591014" cy="8758825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377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8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8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54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11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объекта</a:t>
                      </a:r>
                      <a:endParaRPr sz="2000" b="1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ввода, кв.м.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Сумма затрат всего, руб. 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том числе: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Стоимость </a:t>
                      </a:r>
                      <a:b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кв.м., руб.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Дата ввода в эксплуатацию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Бюджет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Отчисления</a:t>
                      </a:r>
                      <a:endParaRPr sz="20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№6 по пер.Строительному в г.Жодино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646,30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497 242,18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30,76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497 211,42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769,37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28.03.2025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№4 по ул. Сырокваша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1 462,90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979 468,01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31 811,96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947 656,05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669,54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01.04.2025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 элементами модернизации жилого дома № 6  по ул. Школьная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651,68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613 652,99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168 009,78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445 643,21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941,65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30.06.2025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6 по ул. Деревянко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949,39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547 430,12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359 139,40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188 290,72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576,61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30.06.2025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3 по ул. Сырокваша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1488,07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1 000 099,74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410 064,89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590 034,85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672,08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30.06.2025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20 по ул. 8 Марта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2889,6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1 006 058,73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460 440,54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545 618,19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348,17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30.06.2025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№8 по ул. Лебедевского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940,61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638 453,70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361 883,46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276 570,24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678,77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29.08.2025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8 по пр. Мира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2983,0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1 407 369,55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823 354,26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584 015,29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471,80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30.09.2025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22 по ул. Куприянова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762,06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666 598,50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307 560,00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359 038,50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874,73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24.09.2025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6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4 по ул. Деревянко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944,42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656 983,29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479 437,94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177 545,35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695,65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30.09.2025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6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14 по ул. Гагарина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2948,46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1 211 986,47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651 414,38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560 572,09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411,06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30.09.2025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с элементами модернизации жилого дома № 20 по ул. Куприянова в г. Жодино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613,7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499 965,92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376 959,89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123 006,03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814,67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28.10.2025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325" marR="4325" marT="43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358" name="Google Shape;358;p22"/>
          <p:cNvCxnSpPr/>
          <p:nvPr/>
        </p:nvCxnSpPr>
        <p:spPr>
          <a:xfrm>
            <a:off x="4996721" y="927100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23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p23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65" name="Google Shape;365;p23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66" name="Google Shape;366;p23"/>
          <p:cNvSpPr txBox="1"/>
          <p:nvPr/>
        </p:nvSpPr>
        <p:spPr>
          <a:xfrm>
            <a:off x="328510" y="-6355"/>
            <a:ext cx="144668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Обращение с отходами в 2025 году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367" name="Google Shape;367;p23"/>
          <p:cNvGraphicFramePr/>
          <p:nvPr>
            <p:extLst>
              <p:ext uri="{D42A27DB-BD31-4B8C-83A1-F6EECF244321}">
                <p14:modId xmlns:p14="http://schemas.microsoft.com/office/powerpoint/2010/main" val="2511101565"/>
              </p:ext>
            </p:extLst>
          </p:nvPr>
        </p:nvGraphicFramePr>
        <p:xfrm>
          <a:off x="754742" y="772768"/>
          <a:ext cx="14211486" cy="6595515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42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0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2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9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2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6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Установлено заглубленных контейнеров</a:t>
                      </a:r>
                      <a:endParaRPr sz="22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Гагарина, д. 2, 4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шт.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20 817,19 руб.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ул.50 лет Октября, д. 27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шт.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2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Закуплено контейнеров 0,12 м3 (120л) 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сбора ТКО и ВМР населения частного сектора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1 750 шт. (ТКО) выдано - 684 шт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245 000 руб.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1 750 шт. (ВМР) выдано - 684 шт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Установлено контейнеров 1,1м3 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сбора ТКО 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188 шт.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99 912 руб.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Установлено контейнеров  1,1м3 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сбора ВМР 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 шт.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28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Закуплено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мусоровозы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ед. для обслуживания частного сектора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484 200 руб. 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ед. для обслуживания контейнеров заглубленного типа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367 080 руб.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автомобиль бортовой с КМУ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ед. для сбора крупногабаритного мусора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528 456 руб.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00">
                <a:tc rowSpan="3"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                                                                               Итого:                                             1 745 465,19 руб.</a:t>
                      </a:r>
                      <a:endParaRPr sz="22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" marR="7175" marT="71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300"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300"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68" name="Google Shape;368;p23" descr="C:\Users\User\Desktop\изображение_viber_2026-02-17_18-24-22-53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9268" y="7585467"/>
            <a:ext cx="3856334" cy="28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3" descr="C:\Users\User\Desktop\изображение_viber_2026-02-17_18-24-22-05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9100" y="7609249"/>
            <a:ext cx="3886200" cy="286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3" descr="C:\Users\User\Desktop\изображение_viber_2026-02-17_18-24-22-31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571" y="7580377"/>
            <a:ext cx="3839400" cy="2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p24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6" name="Google Shape;376;p24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377" name="Google Shape;377;p24"/>
          <p:cNvCxnSpPr/>
          <p:nvPr/>
        </p:nvCxnSpPr>
        <p:spPr>
          <a:xfrm>
            <a:off x="4875559" y="806784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8" name="Google Shape;378;p24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79" name="Google Shape;379;p24"/>
          <p:cNvSpPr txBox="1"/>
          <p:nvPr/>
        </p:nvSpPr>
        <p:spPr>
          <a:xfrm>
            <a:off x="328510" y="146045"/>
            <a:ext cx="144668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Итоги жилищного строительства за 2025 год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380" name="Google Shape;380;p24"/>
          <p:cNvGraphicFramePr/>
          <p:nvPr>
            <p:extLst>
              <p:ext uri="{D42A27DB-BD31-4B8C-83A1-F6EECF244321}">
                <p14:modId xmlns:p14="http://schemas.microsoft.com/office/powerpoint/2010/main" val="2465153289"/>
              </p:ext>
            </p:extLst>
          </p:nvPr>
        </p:nvGraphicFramePr>
        <p:xfrm>
          <a:off x="924576" y="1368775"/>
          <a:ext cx="13531653" cy="8470898"/>
        </p:xfrm>
        <a:graphic>
          <a:graphicData uri="http://schemas.openxmlformats.org/drawingml/2006/table">
            <a:tbl>
              <a:tblPr firstRow="1" bandRow="1">
                <a:noFill/>
                <a:tableStyleId>{5CDDA99C-7657-4283-A68C-2A2B5C7D11D9}</a:tableStyleId>
              </a:tblPr>
              <a:tblGrid>
                <a:gridCol w="645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показателя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План 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Факт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 выполнения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Общий ввод жилья, кв. м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22 000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22 163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100,7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750">
                <a:tc gridSpan="4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том числе: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количество/</a:t>
                      </a: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общая площадь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индивидуальных жилых домов, из них: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5 500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/ </a:t>
                      </a: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10 625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193,2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индивидуальные жилые дома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 / </a:t>
                      </a: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7 424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реконструкция индивидуальных жилых домов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 / </a:t>
                      </a: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3 201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граждан, состоящих на учете нуждающихся в улучшении жилищных условий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2 500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5 312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212,5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осуществляющих жилищное строительство с государственной поддержкой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1 600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3 320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207,5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многодетных семей, подлежащих направлению на улучшение жилищных условий в 2025 году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48,0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многодетных семей,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которых планировался ввод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эксплуатацию жилых помещений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2025 году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72,0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5" name="Google Shape;385;p25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6" name="Google Shape;386;p25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87" name="Google Shape;387;p25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388" name="Google Shape;388;p25"/>
          <p:cNvGraphicFramePr/>
          <p:nvPr>
            <p:extLst>
              <p:ext uri="{D42A27DB-BD31-4B8C-83A1-F6EECF244321}">
                <p14:modId xmlns:p14="http://schemas.microsoft.com/office/powerpoint/2010/main" val="959211019"/>
              </p:ext>
            </p:extLst>
          </p:nvPr>
        </p:nvGraphicFramePr>
        <p:xfrm>
          <a:off x="753539" y="1526410"/>
          <a:ext cx="13838150" cy="7640580"/>
        </p:xfrm>
        <a:graphic>
          <a:graphicData uri="http://schemas.openxmlformats.org/drawingml/2006/table">
            <a:tbl>
              <a:tblPr>
                <a:noFill/>
                <a:tableStyleId>{CAB3621B-E62D-4B28-9E7A-8868FB84D74B}</a:tableStyleId>
              </a:tblPr>
              <a:tblGrid>
                <a:gridCol w="256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8100">
                <a:tc row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dirty="0"/>
                        <a:t>На 01.01.2025</a:t>
                      </a:r>
                      <a:endParaRPr sz="24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Всего на очереди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Многодетные семьи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Семьи, воспитывающие детей-инвалидов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Лица из числа детей сирот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6 199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380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98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77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состоящие до года - 90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от 1 до 2х лет - 154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от 2х и более лет - 136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3450">
                <a:tc row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На 01.01.2026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Всего на очереди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Многодетные семьи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Семьи, воспитывающие детей-инвалидов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/>
                        <a:t>Лица из числа детей сирот</a:t>
                      </a:r>
                      <a:endParaRPr sz="24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6 258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396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123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109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состоящие до года - 66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от 1 до 2х лет - 74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4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от 2х и более лет - 256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 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/>
                        <a:t> </a:t>
                      </a:r>
                      <a:endParaRPr sz="24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9" name="Google Shape;389;p25"/>
          <p:cNvSpPr txBox="1"/>
          <p:nvPr/>
        </p:nvSpPr>
        <p:spPr>
          <a:xfrm>
            <a:off x="328510" y="146045"/>
            <a:ext cx="1446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Итоги жилищного строительства за 2025 год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390" name="Google Shape;390;p25"/>
          <p:cNvCxnSpPr/>
          <p:nvPr/>
        </p:nvCxnSpPr>
        <p:spPr>
          <a:xfrm>
            <a:off x="4875559" y="806784"/>
            <a:ext cx="5361900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26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6" name="Google Shape;396;p26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397" name="Google Shape;397;p26"/>
          <p:cNvCxnSpPr/>
          <p:nvPr/>
        </p:nvCxnSpPr>
        <p:spPr>
          <a:xfrm>
            <a:off x="4875559" y="806784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8" name="Google Shape;398;p26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399" name="Google Shape;399;p26"/>
          <p:cNvSpPr txBox="1"/>
          <p:nvPr/>
        </p:nvSpPr>
        <p:spPr>
          <a:xfrm>
            <a:off x="328510" y="146045"/>
            <a:ext cx="144668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Итоги жилищного строительства за 2025 год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0" name="Google Shape;400;p26"/>
          <p:cNvSpPr txBox="1"/>
          <p:nvPr/>
        </p:nvSpPr>
        <p:spPr>
          <a:xfrm>
            <a:off x="769256" y="922225"/>
            <a:ext cx="14049743" cy="6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В 2025 году введены в эксплуатацию 2 объекта:</a:t>
            </a:r>
            <a:endParaRPr sz="1200"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444500" algn="just" rtl="0"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000"/>
              <a:buFont typeface="Arial"/>
              <a:buChar char="•"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«Многоквартирный жилой дом по ПДП № 12 в микрорайоне № 9 </a:t>
            </a:r>
            <a:b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в г. Жодино. 2 очередь» 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Общая площадь –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5 589 кв.м. 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Из 88 квартир в доме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69 квартир </a:t>
            </a: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– арендное жилье для военнослужащих, </a:t>
            </a:r>
            <a:b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2 квартиры </a:t>
            </a: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– социальное жилье,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10 квартир</a:t>
            </a: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для многодетных семей, </a:t>
            </a:r>
            <a:b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4 квартиры</a:t>
            </a: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для граждан из числа детей-сирот,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3 квартиры</a:t>
            </a: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для семей, воспитывающих детей-инвалидов.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444500" algn="just" rtl="0"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000"/>
              <a:buFont typeface="Arial"/>
              <a:buChar char="•"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«Многоквартирный жилой дом со встроенно-пристроенными помещениями по ПДП № 1 в микрорайоне № 9 в г. Жодино»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Общая площадь –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5 924 кв.м.</a:t>
            </a:r>
            <a:endParaRPr sz="1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 долевым участием граждан построено </a:t>
            </a:r>
            <a:r>
              <a:rPr lang="ru-RU" sz="3000" u="sng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96 квартир.</a:t>
            </a:r>
            <a:endParaRPr sz="1200" dirty="0"/>
          </a:p>
        </p:txBody>
      </p:sp>
      <p:pic>
        <p:nvPicPr>
          <p:cNvPr id="401" name="Google Shape;401;p26"/>
          <p:cNvPicPr preferRelativeResize="0"/>
          <p:nvPr/>
        </p:nvPicPr>
        <p:blipFill rotWithShape="1">
          <a:blip r:embed="rId5">
            <a:alphaModFix/>
          </a:blip>
          <a:srcRect l="6591" r="7744" b="19793"/>
          <a:stretch/>
        </p:blipFill>
        <p:spPr>
          <a:xfrm>
            <a:off x="7891024" y="7306733"/>
            <a:ext cx="4724400" cy="317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6300" y="7289497"/>
            <a:ext cx="4724400" cy="3178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p27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8" name="Google Shape;408;p27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409" name="Google Shape;409;p27"/>
          <p:cNvCxnSpPr/>
          <p:nvPr/>
        </p:nvCxnSpPr>
        <p:spPr>
          <a:xfrm>
            <a:off x="4766492" y="927100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0" name="Google Shape;410;p27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411" name="Google Shape;411;p27"/>
          <p:cNvSpPr txBox="1"/>
          <p:nvPr/>
        </p:nvSpPr>
        <p:spPr>
          <a:xfrm>
            <a:off x="328510" y="146045"/>
            <a:ext cx="144668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Капитальный ремонт жилищного фонда на 2026 год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412" name="Google Shape;412;p27"/>
          <p:cNvGraphicFramePr/>
          <p:nvPr>
            <p:extLst>
              <p:ext uri="{D42A27DB-BD31-4B8C-83A1-F6EECF244321}">
                <p14:modId xmlns:p14="http://schemas.microsoft.com/office/powerpoint/2010/main" val="1137854968"/>
              </p:ext>
            </p:extLst>
          </p:nvPr>
        </p:nvGraphicFramePr>
        <p:xfrm>
          <a:off x="785573" y="1219915"/>
          <a:ext cx="14009800" cy="8546385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5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49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Адрес объекта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 финансирования, тыс. рублей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 выполнения работ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окончание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5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Жодинская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810,53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феврал</a:t>
                      </a: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ь</a:t>
                      </a: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11Е </a:t>
                      </a:r>
                      <a:br>
                        <a:rPr lang="ru-RU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Фрунзе в г. Жодино</a:t>
                      </a:r>
                      <a:endParaRPr sz="24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1 065,906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январь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2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Гагарина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2 098,966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февраль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июнь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31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Советская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1 700,682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июнь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7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Жодинская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1 972,99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июнь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6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Лебедевского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854,161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июнь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19А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50 лет Октября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2 862,224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июль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Капитальный ремонт жилого дома № 35 </a:t>
                      </a:r>
                      <a:b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ул. Советская в г. Жодино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2 085,599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ru-RU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июль</a:t>
                      </a:r>
                      <a:endParaRPr sz="24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7" name="Google Shape;417;p28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8" name="Google Shape;418;p28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419" name="Google Shape;419;p28"/>
          <p:cNvCxnSpPr/>
          <p:nvPr/>
        </p:nvCxnSpPr>
        <p:spPr>
          <a:xfrm>
            <a:off x="4880999" y="74138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0" name="Google Shape;420;p28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421" name="Google Shape;421;p28"/>
          <p:cNvSpPr txBox="1"/>
          <p:nvPr/>
        </p:nvSpPr>
        <p:spPr>
          <a:xfrm>
            <a:off x="328509" y="125835"/>
            <a:ext cx="144668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дворовых территорий на 2026 год</a:t>
            </a:r>
            <a:endParaRPr/>
          </a:p>
        </p:txBody>
      </p:sp>
      <p:graphicFrame>
        <p:nvGraphicFramePr>
          <p:cNvPr id="422" name="Google Shape;422;p28"/>
          <p:cNvGraphicFramePr/>
          <p:nvPr>
            <p:extLst>
              <p:ext uri="{D42A27DB-BD31-4B8C-83A1-F6EECF244321}">
                <p14:modId xmlns:p14="http://schemas.microsoft.com/office/powerpoint/2010/main" val="3197407698"/>
              </p:ext>
            </p:extLst>
          </p:nvPr>
        </p:nvGraphicFramePr>
        <p:xfrm>
          <a:off x="667657" y="850900"/>
          <a:ext cx="14280229" cy="9372600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51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5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5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38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19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6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Адрес дворовой территории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асфальтирования , м.кв.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плитки трот.,м.кв.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 придомовой территории, кв.м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подъездов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работ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Объем финансирования, тыс.руб. 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 выполнения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Советская, д. 14, 16, 15, 19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5540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6204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 проездов, укладка тротуарной плитки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 , д. 37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107,00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Тимирязева, д. 16 - ул. Калиновского, д. 24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1675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1960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Ломоносова, д. 2,4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Чапаева, д. 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Советская, 45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1 054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Советская, 47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1 831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2 117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Советская, 43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Советская, 49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1 061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3375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Куприянова д.18, 20                                                                                                   ул. Куприянова д.22, 24, 26                   </a:t>
                      </a:r>
                      <a:b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Строительный д.6, 8                                                                   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2 187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2 947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289,00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76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Первомайский (д.4,6,3/5,9) ;                             </a:t>
                      </a:r>
                      <a:b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Первомайский(от Куприянова до Первомайской)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2 672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3 044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298,00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5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Строительный переулок                                      </a:t>
                      </a:r>
                      <a:b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Первомайская (от ул. Труда до ул. Полевой)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6 217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6 673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653,00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Школьная 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Фрунзе д.3, Советская д.4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1 207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58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ИТОГО: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2 960,00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475" marR="3475" marT="347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-494580" y="8502146"/>
            <a:ext cx="4771272" cy="5217096"/>
          </a:xfrm>
          <a:custGeom>
            <a:avLst/>
            <a:gdLst/>
            <a:ahLst/>
            <a:cxnLst/>
            <a:rect l="l" t="t" r="r" b="b"/>
            <a:pathLst>
              <a:path w="4771272" h="5217096" extrusionOk="0">
                <a:moveTo>
                  <a:pt x="0" y="0"/>
                </a:moveTo>
                <a:lnTo>
                  <a:pt x="4771271" y="0"/>
                </a:lnTo>
                <a:lnTo>
                  <a:pt x="4771271" y="5217096"/>
                </a:lnTo>
                <a:lnTo>
                  <a:pt x="0" y="5217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3"/>
          <p:cNvSpPr/>
          <p:nvPr/>
        </p:nvSpPr>
        <p:spPr>
          <a:xfrm rot="2218164">
            <a:off x="7250601" y="695768"/>
            <a:ext cx="10049012" cy="5243757"/>
          </a:xfrm>
          <a:custGeom>
            <a:avLst/>
            <a:gdLst/>
            <a:ahLst/>
            <a:cxnLst/>
            <a:rect l="l" t="t" r="r" b="b"/>
            <a:pathLst>
              <a:path w="10049012" h="5243757" extrusionOk="0">
                <a:moveTo>
                  <a:pt x="0" y="0"/>
                </a:moveTo>
                <a:lnTo>
                  <a:pt x="10049013" y="0"/>
                </a:lnTo>
                <a:lnTo>
                  <a:pt x="10049013" y="5243757"/>
                </a:lnTo>
                <a:lnTo>
                  <a:pt x="0" y="5243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110" name="Google Shape;110;p3"/>
          <p:cNvCxnSpPr/>
          <p:nvPr/>
        </p:nvCxnSpPr>
        <p:spPr>
          <a:xfrm>
            <a:off x="4732324" y="1961003"/>
            <a:ext cx="5489400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"/>
          <p:cNvSpPr/>
          <p:nvPr/>
        </p:nvSpPr>
        <p:spPr>
          <a:xfrm>
            <a:off x="557829" y="2201543"/>
            <a:ext cx="6233698" cy="4330368"/>
          </a:xfrm>
          <a:custGeom>
            <a:avLst/>
            <a:gdLst/>
            <a:ahLst/>
            <a:cxnLst/>
            <a:rect l="l" t="t" r="r" b="b"/>
            <a:pathLst>
              <a:path w="6233698" h="4330368" extrusionOk="0">
                <a:moveTo>
                  <a:pt x="0" y="0"/>
                </a:moveTo>
                <a:lnTo>
                  <a:pt x="6233698" y="0"/>
                </a:lnTo>
                <a:lnTo>
                  <a:pt x="6233698" y="4330368"/>
                </a:lnTo>
                <a:lnTo>
                  <a:pt x="0" y="4330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8186" r="-14714" b="-4951"/>
            </a:stretch>
          </a:blipFill>
          <a:ln>
            <a:noFill/>
          </a:ln>
        </p:spPr>
      </p:sp>
      <p:sp>
        <p:nvSpPr>
          <p:cNvPr id="112" name="Google Shape;112;p3"/>
          <p:cNvSpPr/>
          <p:nvPr/>
        </p:nvSpPr>
        <p:spPr>
          <a:xfrm>
            <a:off x="10221724" y="3901834"/>
            <a:ext cx="4773848" cy="3180576"/>
          </a:xfrm>
          <a:custGeom>
            <a:avLst/>
            <a:gdLst/>
            <a:ahLst/>
            <a:cxnLst/>
            <a:rect l="l" t="t" r="r" b="b"/>
            <a:pathLst>
              <a:path w="4773848" h="3180576" extrusionOk="0">
                <a:moveTo>
                  <a:pt x="0" y="0"/>
                </a:moveTo>
                <a:lnTo>
                  <a:pt x="4773848" y="0"/>
                </a:lnTo>
                <a:lnTo>
                  <a:pt x="4773848" y="3180576"/>
                </a:lnTo>
                <a:lnTo>
                  <a:pt x="0" y="3180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>
            <a:off x="6928106" y="2201543"/>
            <a:ext cx="4910895" cy="3271883"/>
          </a:xfrm>
          <a:custGeom>
            <a:avLst/>
            <a:gdLst/>
            <a:ahLst/>
            <a:cxnLst/>
            <a:rect l="l" t="t" r="r" b="b"/>
            <a:pathLst>
              <a:path w="4910895" h="3271883" extrusionOk="0">
                <a:moveTo>
                  <a:pt x="0" y="0"/>
                </a:moveTo>
                <a:lnTo>
                  <a:pt x="4910894" y="0"/>
                </a:lnTo>
                <a:lnTo>
                  <a:pt x="4910894" y="3271884"/>
                </a:lnTo>
                <a:lnTo>
                  <a:pt x="0" y="3271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14" name="Google Shape;114;p3"/>
          <p:cNvSpPr/>
          <p:nvPr/>
        </p:nvSpPr>
        <p:spPr>
          <a:xfrm>
            <a:off x="701230" y="6314957"/>
            <a:ext cx="6361391" cy="4238277"/>
          </a:xfrm>
          <a:custGeom>
            <a:avLst/>
            <a:gdLst/>
            <a:ahLst/>
            <a:cxnLst/>
            <a:rect l="l" t="t" r="r" b="b"/>
            <a:pathLst>
              <a:path w="6361391" h="4238277" extrusionOk="0">
                <a:moveTo>
                  <a:pt x="0" y="0"/>
                </a:moveTo>
                <a:lnTo>
                  <a:pt x="6361391" y="0"/>
                </a:lnTo>
                <a:lnTo>
                  <a:pt x="6361391" y="4238276"/>
                </a:lnTo>
                <a:lnTo>
                  <a:pt x="0" y="4238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3"/>
          <p:cNvSpPr txBox="1"/>
          <p:nvPr/>
        </p:nvSpPr>
        <p:spPr>
          <a:xfrm>
            <a:off x="212650" y="9317"/>
            <a:ext cx="146877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71" b="0" i="0" u="none" strike="noStrike" cap="none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знакового объекта “Автостанция”</a:t>
            </a:r>
            <a:endParaRPr dirty="0"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9">
            <a:alphaModFix/>
          </a:blip>
          <a:srcRect t="4626" b="4626"/>
          <a:stretch/>
        </p:blipFill>
        <p:spPr>
          <a:xfrm>
            <a:off x="5788610" y="5730272"/>
            <a:ext cx="4752106" cy="323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10">
            <a:alphaModFix/>
          </a:blip>
          <a:srcRect t="21267" b="31741"/>
          <a:stretch/>
        </p:blipFill>
        <p:spPr>
          <a:xfrm>
            <a:off x="9554643" y="7144313"/>
            <a:ext cx="5440928" cy="3408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7" name="Google Shape;427;p29"/>
          <p:cNvCxnSpPr/>
          <p:nvPr/>
        </p:nvCxnSpPr>
        <p:spPr>
          <a:xfrm>
            <a:off x="4766492" y="1673248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29"/>
          <p:cNvSpPr/>
          <p:nvPr/>
        </p:nvSpPr>
        <p:spPr>
          <a:xfrm>
            <a:off x="11939271" y="-46113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429" name="Google Shape;429;p29"/>
          <p:cNvSpPr/>
          <p:nvPr/>
        </p:nvSpPr>
        <p:spPr>
          <a:xfrm rot="2218164">
            <a:off x="-5372366" y="531212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430" name="Google Shape;430;p29"/>
          <p:cNvSpPr txBox="1"/>
          <p:nvPr/>
        </p:nvSpPr>
        <p:spPr>
          <a:xfrm>
            <a:off x="41633" y="0"/>
            <a:ext cx="148115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План по текущему ремонту улично-дорожной сети </a:t>
            </a:r>
            <a:b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400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в 2026 году</a:t>
            </a:r>
            <a:endParaRPr sz="4000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431" name="Google Shape;431;p29"/>
          <p:cNvGraphicFramePr/>
          <p:nvPr>
            <p:extLst>
              <p:ext uri="{D42A27DB-BD31-4B8C-83A1-F6EECF244321}">
                <p14:modId xmlns:p14="http://schemas.microsoft.com/office/powerpoint/2010/main" val="3315821589"/>
              </p:ext>
            </p:extLst>
          </p:nvPr>
        </p:nvGraphicFramePr>
        <p:xfrm>
          <a:off x="769257" y="1384300"/>
          <a:ext cx="14083959" cy="8733500"/>
        </p:xfrm>
        <a:graphic>
          <a:graphicData uri="http://schemas.openxmlformats.org/drawingml/2006/table">
            <a:tbl>
              <a:tblPr>
                <a:noFill/>
                <a:tableStyleId>{5CDDA99C-7657-4283-A68C-2A2B5C7D11D9}</a:tableStyleId>
              </a:tblPr>
              <a:tblGrid>
                <a:gridCol w="446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9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2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7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21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914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12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населенного пункта, улица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работ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Ширина, м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Протяженность, м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Площадь, кв.м.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 финансирования, тыс. руб.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 выполнения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25">
                <a:tc grid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Средства областного бюджета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Будаговская до магазина "Копеечка"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1 700,00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12 750,00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663,00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м-н "Заречье"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Чапаева-Ломоносова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3 360,00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156,000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м-н "Заречье"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Заречанская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356,00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2 136,00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113,000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Нагорная (от ул. Бажора -до ул. Озерной)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1 375,00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925">
                <a:tc gridSpan="7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 (областной бюджет):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1 000,000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150">
                <a:tc grid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Средства местного бюджета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Нагорная (от ул. Дорожной - до ул. Бажора)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1 975,00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Родниковая (пересечение ул. Родниковой </a:t>
                      </a:r>
                      <a:b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ул. Тихой)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10,500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Янтарная (съезд с ул. Советской на ул. Янтарную)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стоянка СШ №4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стоянка СШ №6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стоянка СШ №10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129,00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Судабовская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1 560,00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83,000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Подлесная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2 970,00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158,000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ул. Белорусская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1 095,00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6 570,00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348,000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пер. Витебский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асфальтирование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2 640,00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140,000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апрель-июль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4975">
                <a:tc gridSpan="7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 (местный бюджет):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945,500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56375">
                <a:tc gridSpan="7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 СРЕДСТВА МЕСТНОГО И ОБЛАСТНОГО БЮДЖЕТА: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1 945,500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50" marR="3250" marT="32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cxnSp>
        <p:nvCxnSpPr>
          <p:cNvPr id="432" name="Google Shape;432;p29"/>
          <p:cNvCxnSpPr/>
          <p:nvPr/>
        </p:nvCxnSpPr>
        <p:spPr>
          <a:xfrm>
            <a:off x="4766492" y="1229951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4"/>
          <p:cNvCxnSpPr/>
          <p:nvPr/>
        </p:nvCxnSpPr>
        <p:spPr>
          <a:xfrm>
            <a:off x="4644630" y="919656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" name="Google Shape;123;p4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4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4"/>
          <p:cNvSpPr/>
          <p:nvPr/>
        </p:nvSpPr>
        <p:spPr>
          <a:xfrm>
            <a:off x="387419" y="4664535"/>
            <a:ext cx="6740466" cy="3910007"/>
          </a:xfrm>
          <a:custGeom>
            <a:avLst/>
            <a:gdLst/>
            <a:ahLst/>
            <a:cxnLst/>
            <a:rect l="l" t="t" r="r" b="b"/>
            <a:pathLst>
              <a:path w="6740466" h="3910007" extrusionOk="0">
                <a:moveTo>
                  <a:pt x="0" y="0"/>
                </a:moveTo>
                <a:lnTo>
                  <a:pt x="6740466" y="0"/>
                </a:lnTo>
                <a:lnTo>
                  <a:pt x="6740466" y="3910007"/>
                </a:lnTo>
                <a:lnTo>
                  <a:pt x="0" y="3910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7425" b="-7426"/>
            </a:stretch>
          </a:blipFill>
          <a:ln>
            <a:noFill/>
          </a:ln>
        </p:spPr>
      </p:sp>
      <p:sp>
        <p:nvSpPr>
          <p:cNvPr id="126" name="Google Shape;126;p4"/>
          <p:cNvSpPr/>
          <p:nvPr/>
        </p:nvSpPr>
        <p:spPr>
          <a:xfrm>
            <a:off x="11057539" y="1527448"/>
            <a:ext cx="3811745" cy="2463870"/>
          </a:xfrm>
          <a:custGeom>
            <a:avLst/>
            <a:gdLst/>
            <a:ahLst/>
            <a:cxnLst/>
            <a:rect l="l" t="t" r="r" b="b"/>
            <a:pathLst>
              <a:path w="4131973" h="2752927" extrusionOk="0">
                <a:moveTo>
                  <a:pt x="0" y="0"/>
                </a:moveTo>
                <a:lnTo>
                  <a:pt x="4131973" y="0"/>
                </a:lnTo>
                <a:lnTo>
                  <a:pt x="4131973" y="2752927"/>
                </a:lnTo>
                <a:lnTo>
                  <a:pt x="0" y="2752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7218205" y="4664524"/>
            <a:ext cx="5482455" cy="3652686"/>
          </a:xfrm>
          <a:custGeom>
            <a:avLst/>
            <a:gdLst/>
            <a:ahLst/>
            <a:cxnLst/>
            <a:rect l="l" t="t" r="r" b="b"/>
            <a:pathLst>
              <a:path w="5482455" h="3652686" extrusionOk="0">
                <a:moveTo>
                  <a:pt x="0" y="0"/>
                </a:moveTo>
                <a:lnTo>
                  <a:pt x="5482455" y="0"/>
                </a:lnTo>
                <a:lnTo>
                  <a:pt x="5482455" y="3652685"/>
                </a:lnTo>
                <a:lnTo>
                  <a:pt x="0" y="3652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300" t="-7579" b="-6451"/>
            </a:stretch>
          </a:blipFill>
          <a:ln>
            <a:noFill/>
          </a:ln>
        </p:spPr>
      </p:sp>
      <p:sp>
        <p:nvSpPr>
          <p:cNvPr id="128" name="Google Shape;128;p4"/>
          <p:cNvSpPr/>
          <p:nvPr/>
        </p:nvSpPr>
        <p:spPr>
          <a:xfrm>
            <a:off x="7242691" y="7507598"/>
            <a:ext cx="4495434" cy="3084954"/>
          </a:xfrm>
          <a:custGeom>
            <a:avLst/>
            <a:gdLst/>
            <a:ahLst/>
            <a:cxnLst/>
            <a:rect l="l" t="t" r="r" b="b"/>
            <a:pathLst>
              <a:path w="4495434" h="3084954" extrusionOk="0">
                <a:moveTo>
                  <a:pt x="0" y="0"/>
                </a:moveTo>
                <a:lnTo>
                  <a:pt x="4495434" y="0"/>
                </a:lnTo>
                <a:lnTo>
                  <a:pt x="4495434" y="3084954"/>
                </a:lnTo>
                <a:lnTo>
                  <a:pt x="0" y="308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1242132" y="7463898"/>
            <a:ext cx="5799381" cy="3172352"/>
          </a:xfrm>
          <a:custGeom>
            <a:avLst/>
            <a:gdLst/>
            <a:ahLst/>
            <a:cxnLst/>
            <a:rect l="l" t="t" r="r" b="b"/>
            <a:pathLst>
              <a:path w="5799381" h="3172352" extrusionOk="0">
                <a:moveTo>
                  <a:pt x="0" y="0"/>
                </a:moveTo>
                <a:lnTo>
                  <a:pt x="5799381" y="0"/>
                </a:lnTo>
                <a:lnTo>
                  <a:pt x="5799381" y="3172352"/>
                </a:lnTo>
                <a:lnTo>
                  <a:pt x="0" y="3172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4316" t="-8997" b="-8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11939296" y="5979663"/>
            <a:ext cx="2929997" cy="4612894"/>
          </a:xfrm>
          <a:custGeom>
            <a:avLst/>
            <a:gdLst/>
            <a:ahLst/>
            <a:cxnLst/>
            <a:rect l="l" t="t" r="r" b="b"/>
            <a:pathLst>
              <a:path w="2929997" h="4612894" extrusionOk="0">
                <a:moveTo>
                  <a:pt x="0" y="0"/>
                </a:moveTo>
                <a:lnTo>
                  <a:pt x="2929997" y="0"/>
                </a:lnTo>
                <a:lnTo>
                  <a:pt x="2929997" y="4612895"/>
                </a:lnTo>
                <a:lnTo>
                  <a:pt x="0" y="4612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84010" r="-83504" b="-27446"/>
            </a:stretch>
          </a:blipFill>
          <a:ln>
            <a:noFill/>
          </a:ln>
        </p:spPr>
      </p:sp>
      <p:sp>
        <p:nvSpPr>
          <p:cNvPr id="131" name="Google Shape;131;p4"/>
          <p:cNvSpPr txBox="1"/>
          <p:nvPr/>
        </p:nvSpPr>
        <p:spPr>
          <a:xfrm>
            <a:off x="669000" y="2"/>
            <a:ext cx="1474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dirty="0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Благоустройство городского парка</a:t>
            </a:r>
            <a:endParaRPr sz="6600" dirty="0">
              <a:solidFill>
                <a:srgbClr val="FFEDD9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546097" y="1834372"/>
            <a:ext cx="144072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Приобретение и установка:</a:t>
            </a:r>
            <a:endParaRPr/>
          </a:p>
          <a:p>
            <a:pPr marL="692369" marR="0" lvl="1" indent="-346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светодинамического фонтана - </a:t>
            </a:r>
            <a:r>
              <a:rPr lang="ru-RU" sz="2800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49 839,0 рублей</a:t>
            </a:r>
            <a:endParaRPr sz="2800" b="1" i="0" u="none" strike="noStrike" cap="none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2369" marR="0" lvl="1" indent="-346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качелей - </a:t>
            </a:r>
            <a:r>
              <a:rPr lang="ru-RU" sz="2800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154 962,14 рублей</a:t>
            </a:r>
            <a:endParaRPr sz="2800" b="1" i="0" u="none" strike="noStrike" cap="none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2369" marR="0" lvl="1" indent="-346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скамеек</a:t>
            </a:r>
            <a:r>
              <a:rPr lang="ru-RU" sz="2800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- 47 344,14 рублей </a:t>
            </a:r>
            <a:r>
              <a:rPr lang="ru-RU" sz="2800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(28 штук)</a:t>
            </a:r>
            <a:endParaRPr/>
          </a:p>
          <a:p>
            <a:pPr marL="692369" marR="0" lvl="1" indent="-346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светильников</a:t>
            </a:r>
            <a:r>
              <a:rPr lang="ru-RU" sz="2800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- 38 120,07 рублей </a:t>
            </a:r>
            <a:r>
              <a:rPr lang="ru-RU" sz="2800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(70 штук)</a:t>
            </a:r>
            <a:endParaRPr/>
          </a:p>
          <a:p>
            <a:pPr marL="692369" marR="0" lvl="1" indent="-346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детского игрового комплекса с резиновым покрытием</a:t>
            </a:r>
            <a:r>
              <a:rPr lang="ru-RU" sz="2800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- 98 655,66 рублей</a:t>
            </a:r>
            <a:endParaRPr sz="2800" b="1" i="0" u="none" strike="noStrike" cap="none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3723090" y="1099958"/>
            <a:ext cx="766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Всего затрачено – </a:t>
            </a:r>
            <a:r>
              <a:rPr lang="ru-RU" sz="3600" b="1" u="sng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756 367,8 </a:t>
            </a:r>
            <a:r>
              <a:rPr lang="ru-RU" sz="3600" b="1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рублей</a:t>
            </a:r>
            <a:endParaRPr sz="3600" b="1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5"/>
          <p:cNvCxnSpPr/>
          <p:nvPr/>
        </p:nvCxnSpPr>
        <p:spPr>
          <a:xfrm>
            <a:off x="4643289" y="1026342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5"/>
          <p:cNvSpPr/>
          <p:nvPr/>
        </p:nvSpPr>
        <p:spPr>
          <a:xfrm>
            <a:off x="13260057" y="250072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5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 l="9977" r="9976"/>
          <a:stretch/>
        </p:blipFill>
        <p:spPr>
          <a:xfrm>
            <a:off x="712815" y="3798119"/>
            <a:ext cx="10435701" cy="65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/>
          <p:nvPr/>
        </p:nvSpPr>
        <p:spPr>
          <a:xfrm>
            <a:off x="10128095" y="6895281"/>
            <a:ext cx="4812037" cy="3609027"/>
          </a:xfrm>
          <a:custGeom>
            <a:avLst/>
            <a:gdLst/>
            <a:ahLst/>
            <a:cxnLst/>
            <a:rect l="l" t="t" r="r" b="b"/>
            <a:pathLst>
              <a:path w="4812037" h="3609027" extrusionOk="0">
                <a:moveTo>
                  <a:pt x="0" y="0"/>
                </a:moveTo>
                <a:lnTo>
                  <a:pt x="4812037" y="0"/>
                </a:lnTo>
                <a:lnTo>
                  <a:pt x="4812037" y="3609028"/>
                </a:lnTo>
                <a:lnTo>
                  <a:pt x="0" y="3609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5"/>
          <p:cNvSpPr/>
          <p:nvPr/>
        </p:nvSpPr>
        <p:spPr>
          <a:xfrm>
            <a:off x="8203100" y="2888450"/>
            <a:ext cx="6737022" cy="3449710"/>
          </a:xfrm>
          <a:custGeom>
            <a:avLst/>
            <a:gdLst/>
            <a:ahLst/>
            <a:cxnLst/>
            <a:rect l="l" t="t" r="r" b="b"/>
            <a:pathLst>
              <a:path w="7091602" h="3669904" extrusionOk="0">
                <a:moveTo>
                  <a:pt x="0" y="0"/>
                </a:moveTo>
                <a:lnTo>
                  <a:pt x="7091602" y="0"/>
                </a:lnTo>
                <a:lnTo>
                  <a:pt x="7091602" y="3669904"/>
                </a:lnTo>
                <a:lnTo>
                  <a:pt x="0" y="3669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5"/>
          <p:cNvSpPr txBox="1"/>
          <p:nvPr/>
        </p:nvSpPr>
        <p:spPr>
          <a:xfrm>
            <a:off x="712815" y="-16632"/>
            <a:ext cx="14740500" cy="10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79" dirty="0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Благоустройство городского парка</a:t>
            </a:r>
            <a:endParaRPr dirty="0"/>
          </a:p>
        </p:txBody>
      </p:sp>
      <p:sp>
        <p:nvSpPr>
          <p:cNvPr id="145" name="Google Shape;145;p5"/>
          <p:cNvSpPr txBox="1"/>
          <p:nvPr/>
        </p:nvSpPr>
        <p:spPr>
          <a:xfrm>
            <a:off x="263461" y="1336405"/>
            <a:ext cx="13111200" cy="1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92369" marR="0" lvl="1" indent="-346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206"/>
              <a:buFont typeface="Arial"/>
              <a:buChar char="•"/>
            </a:pPr>
            <a:r>
              <a:rPr lang="ru-RU" sz="3206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танцевальной площадки и ремонт здания амфитеатра - </a:t>
            </a:r>
            <a:r>
              <a:rPr lang="ru-RU" sz="3206" b="0" i="0" u="sng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278 696,53</a:t>
            </a:r>
            <a:r>
              <a:rPr lang="ru-RU" sz="3206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/>
          </a:p>
          <a:p>
            <a:pPr marL="692369" marR="0" lvl="1" indent="-346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206"/>
              <a:buFont typeface="Arial"/>
              <a:buChar char="•"/>
            </a:pPr>
            <a:r>
              <a:rPr lang="ru-RU" sz="3206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Приобретение 200 штук светильников на сценическую площадку - </a:t>
            </a:r>
            <a:r>
              <a:rPr lang="ru-RU" sz="3206" b="0" i="0" u="sng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48 484,0</a:t>
            </a:r>
            <a:r>
              <a:rPr lang="ru-RU" sz="3206" b="0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8000"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7"/>
          <p:cNvSpPr txBox="1"/>
          <p:nvPr/>
        </p:nvSpPr>
        <p:spPr>
          <a:xfrm>
            <a:off x="2064055" y="151336"/>
            <a:ext cx="111069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267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Устройство фонтанов</a:t>
            </a:r>
            <a:endParaRPr/>
          </a:p>
        </p:txBody>
      </p:sp>
      <p:cxnSp>
        <p:nvCxnSpPr>
          <p:cNvPr id="152" name="Google Shape;152;p7"/>
          <p:cNvCxnSpPr/>
          <p:nvPr/>
        </p:nvCxnSpPr>
        <p:spPr>
          <a:xfrm>
            <a:off x="4879060" y="1432673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FFED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" name="Google Shape;153;p7"/>
          <p:cNvSpPr/>
          <p:nvPr/>
        </p:nvSpPr>
        <p:spPr>
          <a:xfrm>
            <a:off x="725852" y="2857498"/>
            <a:ext cx="6607148" cy="4553227"/>
          </a:xfrm>
          <a:custGeom>
            <a:avLst/>
            <a:gdLst/>
            <a:ahLst/>
            <a:cxnLst/>
            <a:rect l="l" t="t" r="r" b="b"/>
            <a:pathLst>
              <a:path w="6607148" h="4553227" extrusionOk="0">
                <a:moveTo>
                  <a:pt x="0" y="0"/>
                </a:moveTo>
                <a:lnTo>
                  <a:pt x="6607148" y="0"/>
                </a:lnTo>
                <a:lnTo>
                  <a:pt x="6607148" y="4553227"/>
                </a:lnTo>
                <a:lnTo>
                  <a:pt x="0" y="455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012" t="-11700" r="-27831"/>
            </a:stretch>
          </a:blip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7557750" y="2857498"/>
            <a:ext cx="6607148" cy="4553227"/>
          </a:xfrm>
          <a:custGeom>
            <a:avLst/>
            <a:gdLst/>
            <a:ahLst/>
            <a:cxnLst/>
            <a:rect l="l" t="t" r="r" b="b"/>
            <a:pathLst>
              <a:path w="6607148" h="4553227" extrusionOk="0">
                <a:moveTo>
                  <a:pt x="0" y="0"/>
                </a:moveTo>
                <a:lnTo>
                  <a:pt x="6607148" y="0"/>
                </a:lnTo>
                <a:lnTo>
                  <a:pt x="6607148" y="4553227"/>
                </a:lnTo>
                <a:lnTo>
                  <a:pt x="0" y="455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8830"/>
            </a:stretch>
          </a:blipFill>
          <a:ln>
            <a:noFill/>
          </a:ln>
        </p:spPr>
      </p:sp>
      <p:sp>
        <p:nvSpPr>
          <p:cNvPr id="155" name="Google Shape;155;p7"/>
          <p:cNvSpPr/>
          <p:nvPr/>
        </p:nvSpPr>
        <p:spPr>
          <a:xfrm>
            <a:off x="13423968" y="-538508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7"/>
          <p:cNvSpPr/>
          <p:nvPr/>
        </p:nvSpPr>
        <p:spPr>
          <a:xfrm>
            <a:off x="9104333" y="6805412"/>
            <a:ext cx="5390713" cy="3714937"/>
          </a:xfrm>
          <a:custGeom>
            <a:avLst/>
            <a:gdLst/>
            <a:ahLst/>
            <a:cxnLst/>
            <a:rect l="l" t="t" r="r" b="b"/>
            <a:pathLst>
              <a:path w="5390713" h="3714937" extrusionOk="0">
                <a:moveTo>
                  <a:pt x="0" y="0"/>
                </a:moveTo>
                <a:lnTo>
                  <a:pt x="5390712" y="0"/>
                </a:lnTo>
                <a:lnTo>
                  <a:pt x="5390712" y="3714937"/>
                </a:lnTo>
                <a:lnTo>
                  <a:pt x="0" y="3714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496" r="-15740"/>
            </a:stretch>
          </a:blipFill>
          <a:ln>
            <a:noFill/>
          </a:ln>
        </p:spPr>
      </p:sp>
      <p:sp>
        <p:nvSpPr>
          <p:cNvPr id="157" name="Google Shape;157;p7"/>
          <p:cNvSpPr/>
          <p:nvPr/>
        </p:nvSpPr>
        <p:spPr>
          <a:xfrm>
            <a:off x="3406975" y="6805412"/>
            <a:ext cx="5349187" cy="3714937"/>
          </a:xfrm>
          <a:custGeom>
            <a:avLst/>
            <a:gdLst/>
            <a:ahLst/>
            <a:cxnLst/>
            <a:rect l="l" t="t" r="r" b="b"/>
            <a:pathLst>
              <a:path w="5349187" h="3714937" extrusionOk="0">
                <a:moveTo>
                  <a:pt x="0" y="0"/>
                </a:moveTo>
                <a:lnTo>
                  <a:pt x="5349187" y="0"/>
                </a:lnTo>
                <a:lnTo>
                  <a:pt x="5349187" y="3714937"/>
                </a:lnTo>
                <a:lnTo>
                  <a:pt x="0" y="3714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40683" b="-27228"/>
            </a:stretch>
          </a:blipFill>
          <a:ln>
            <a:noFill/>
          </a:ln>
        </p:spPr>
      </p:sp>
      <p:sp>
        <p:nvSpPr>
          <p:cNvPr id="158" name="Google Shape;158;p7"/>
          <p:cNvSpPr txBox="1"/>
          <p:nvPr/>
        </p:nvSpPr>
        <p:spPr>
          <a:xfrm>
            <a:off x="275598" y="1622531"/>
            <a:ext cx="149910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92369" marR="0" lvl="1" indent="-346183" algn="l" rtl="0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206"/>
              <a:buFont typeface="Arial"/>
              <a:buChar char="•"/>
            </a:pPr>
            <a:r>
              <a:rPr lang="ru-RU" sz="3206" b="0" i="0" u="none" strike="noStrike" cap="none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“Сухой фонтан” на “Аллее предпринимателей” по пр. Мира - </a:t>
            </a:r>
            <a:r>
              <a:rPr lang="ru-RU" sz="3206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27 129,10 руб.</a:t>
            </a:r>
            <a:endParaRPr/>
          </a:p>
          <a:p>
            <a:pPr marL="692369" marR="0" lvl="1" indent="-346183" algn="l" rtl="0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FFEDD9"/>
              </a:buClr>
              <a:buSzPts val="3206"/>
              <a:buFont typeface="Arial"/>
              <a:buChar char="•"/>
            </a:pPr>
            <a:r>
              <a:rPr lang="ru-RU" sz="3206" b="0" i="0" u="none" strike="noStrike" cap="none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Плавающий фонтан в районе городского пляжа - </a:t>
            </a:r>
            <a:r>
              <a:rPr lang="ru-RU" sz="3206" b="1" i="0" u="none" strike="noStrike" cap="none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59 518,69 руб.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/>
          <p:nvPr/>
        </p:nvSpPr>
        <p:spPr>
          <a:xfrm>
            <a:off x="-384927" y="8593322"/>
            <a:ext cx="4667387" cy="5103504"/>
          </a:xfrm>
          <a:custGeom>
            <a:avLst/>
            <a:gdLst/>
            <a:ahLst/>
            <a:cxnLst/>
            <a:rect l="l" t="t" r="r" b="b"/>
            <a:pathLst>
              <a:path w="4667387" h="5103504" extrusionOk="0">
                <a:moveTo>
                  <a:pt x="0" y="0"/>
                </a:moveTo>
                <a:lnTo>
                  <a:pt x="4667387" y="0"/>
                </a:lnTo>
                <a:lnTo>
                  <a:pt x="4667387" y="5103504"/>
                </a:lnTo>
                <a:lnTo>
                  <a:pt x="0" y="5103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64" name="Google Shape;164;p8"/>
          <p:cNvCxnSpPr/>
          <p:nvPr/>
        </p:nvCxnSpPr>
        <p:spPr>
          <a:xfrm>
            <a:off x="4623923" y="1603120"/>
            <a:ext cx="5369853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8"/>
          <p:cNvSpPr/>
          <p:nvPr/>
        </p:nvSpPr>
        <p:spPr>
          <a:xfrm>
            <a:off x="529236" y="5080990"/>
            <a:ext cx="6240626" cy="4430656"/>
          </a:xfrm>
          <a:custGeom>
            <a:avLst/>
            <a:gdLst/>
            <a:ahLst/>
            <a:cxnLst/>
            <a:rect l="l" t="t" r="r" b="b"/>
            <a:pathLst>
              <a:path w="3633552" h="2722369" extrusionOk="0">
                <a:moveTo>
                  <a:pt x="0" y="0"/>
                </a:moveTo>
                <a:lnTo>
                  <a:pt x="3633553" y="0"/>
                </a:lnTo>
                <a:lnTo>
                  <a:pt x="3633553" y="2722370"/>
                </a:lnTo>
                <a:lnTo>
                  <a:pt x="0" y="2722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8"/>
          <p:cNvSpPr/>
          <p:nvPr/>
        </p:nvSpPr>
        <p:spPr>
          <a:xfrm rot="2218164">
            <a:off x="7429070" y="522149"/>
            <a:ext cx="9830216" cy="5129585"/>
          </a:xfrm>
          <a:custGeom>
            <a:avLst/>
            <a:gdLst/>
            <a:ahLst/>
            <a:cxnLst/>
            <a:rect l="l" t="t" r="r" b="b"/>
            <a:pathLst>
              <a:path w="9830216" h="5129585" extrusionOk="0">
                <a:moveTo>
                  <a:pt x="0" y="0"/>
                </a:moveTo>
                <a:lnTo>
                  <a:pt x="9830216" y="0"/>
                </a:lnTo>
                <a:lnTo>
                  <a:pt x="9830216" y="5129585"/>
                </a:lnTo>
                <a:lnTo>
                  <a:pt x="0" y="5129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3000"/>
            </a:blip>
            <a:stretch>
              <a:fillRect/>
            </a:stretch>
          </a:blipFill>
          <a:ln>
            <a:noFill/>
          </a:ln>
        </p:spPr>
      </p:sp>
      <p:sp>
        <p:nvSpPr>
          <p:cNvPr id="167" name="Google Shape;167;p8"/>
          <p:cNvSpPr/>
          <p:nvPr/>
        </p:nvSpPr>
        <p:spPr>
          <a:xfrm>
            <a:off x="6211265" y="5536887"/>
            <a:ext cx="6781800" cy="4952418"/>
          </a:xfrm>
          <a:custGeom>
            <a:avLst/>
            <a:gdLst/>
            <a:ahLst/>
            <a:cxnLst/>
            <a:rect l="l" t="t" r="r" b="b"/>
            <a:pathLst>
              <a:path w="5073762" h="3521350" extrusionOk="0">
                <a:moveTo>
                  <a:pt x="0" y="0"/>
                </a:moveTo>
                <a:lnTo>
                  <a:pt x="5073761" y="0"/>
                </a:lnTo>
                <a:lnTo>
                  <a:pt x="5073761" y="3521349"/>
                </a:lnTo>
                <a:lnTo>
                  <a:pt x="0" y="3521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6852" t="-943" r="-17416"/>
            </a:stretch>
          </a:blipFill>
          <a:ln>
            <a:noFill/>
          </a:ln>
        </p:spPr>
      </p:sp>
      <p:sp>
        <p:nvSpPr>
          <p:cNvPr id="168" name="Google Shape;168;p8"/>
          <p:cNvSpPr/>
          <p:nvPr/>
        </p:nvSpPr>
        <p:spPr>
          <a:xfrm>
            <a:off x="11261124" y="2966967"/>
            <a:ext cx="3674365" cy="2525473"/>
          </a:xfrm>
          <a:custGeom>
            <a:avLst/>
            <a:gdLst/>
            <a:ahLst/>
            <a:cxnLst/>
            <a:rect l="l" t="t" r="r" b="b"/>
            <a:pathLst>
              <a:path w="3674365" h="2525473" extrusionOk="0">
                <a:moveTo>
                  <a:pt x="0" y="0"/>
                </a:moveTo>
                <a:lnTo>
                  <a:pt x="3674365" y="0"/>
                </a:lnTo>
                <a:lnTo>
                  <a:pt x="3674365" y="2525474"/>
                </a:lnTo>
                <a:lnTo>
                  <a:pt x="0" y="2525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7562" t="-31840" r="-184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7125504" y="1815528"/>
            <a:ext cx="4732723" cy="3153177"/>
          </a:xfrm>
          <a:custGeom>
            <a:avLst/>
            <a:gdLst/>
            <a:ahLst/>
            <a:cxnLst/>
            <a:rect l="l" t="t" r="r" b="b"/>
            <a:pathLst>
              <a:path w="4732723" h="3153177" extrusionOk="0">
                <a:moveTo>
                  <a:pt x="0" y="0"/>
                </a:moveTo>
                <a:lnTo>
                  <a:pt x="4732722" y="0"/>
                </a:lnTo>
                <a:lnTo>
                  <a:pt x="4732722" y="3153177"/>
                </a:lnTo>
                <a:lnTo>
                  <a:pt x="0" y="3153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12447672" y="6164532"/>
            <a:ext cx="2567654" cy="3765108"/>
          </a:xfrm>
          <a:custGeom>
            <a:avLst/>
            <a:gdLst/>
            <a:ahLst/>
            <a:cxnLst/>
            <a:rect l="l" t="t" r="r" b="b"/>
            <a:pathLst>
              <a:path w="3169750" h="4212588" extrusionOk="0">
                <a:moveTo>
                  <a:pt x="0" y="0"/>
                </a:moveTo>
                <a:lnTo>
                  <a:pt x="3169749" y="0"/>
                </a:lnTo>
                <a:lnTo>
                  <a:pt x="3169749" y="4212588"/>
                </a:lnTo>
                <a:lnTo>
                  <a:pt x="0" y="4212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63861" r="-1333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-137277" y="191644"/>
            <a:ext cx="15387600" cy="14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87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Продолжены работы по благоустройству ручья </a:t>
            </a:r>
            <a:endParaRPr/>
          </a:p>
          <a:p>
            <a:pPr marL="0" marR="0" lvl="0" indent="0" algn="ctr" rtl="0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87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у реки Плиса по ул. Фрунзе - ул. Жодинская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836644" y="1711717"/>
            <a:ext cx="6236400" cy="3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76" dirty="0">
                <a:solidFill>
                  <a:srgbClr val="355E66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Активистки городской организации общественного объединения “Белорусский Союз женщин” дополнили ранее 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76" dirty="0">
                <a:solidFill>
                  <a:srgbClr val="355E66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благоустроенную территорию ярким арт-объектом.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>
            <a:off x="-483375" y="7884290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8"/>
                </a:lnTo>
                <a:lnTo>
                  <a:pt x="0" y="5095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178" name="Google Shape;178;p9"/>
          <p:cNvGraphicFramePr/>
          <p:nvPr/>
        </p:nvGraphicFramePr>
        <p:xfrm>
          <a:off x="733168" y="3178691"/>
          <a:ext cx="8761575" cy="6870375"/>
        </p:xfrm>
        <a:graphic>
          <a:graphicData uri="http://schemas.openxmlformats.org/drawingml/2006/table">
            <a:tbl>
              <a:tblPr>
                <a:noFill/>
                <a:tableStyleId>{CAB3621B-E62D-4B28-9E7A-8868FB84D74B}</a:tableStyleId>
              </a:tblPr>
              <a:tblGrid>
                <a:gridCol w="283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8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План 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на 2025 год</a:t>
                      </a:r>
                      <a:endParaRPr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Выполнение 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% выполнения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60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Посадка деревьев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500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1 327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265,4 %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60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Посадка кустов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900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2 159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239,9 %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60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b="1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Посадка цветов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80 000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80 200 штук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84" u="none" strike="noStrike" cap="none">
                          <a:solidFill>
                            <a:srgbClr val="1D3828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100,25 %</a:t>
                      </a:r>
                      <a:endParaRPr sz="1100" u="none" strike="noStrike" cap="none"/>
                    </a:p>
                  </a:txBody>
                  <a:tcPr marL="157500" marR="157500" marT="157500" marB="157500" anchor="ctr">
                    <a:lnL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500" cap="flat" cmpd="sng">
                      <a:solidFill>
                        <a:srgbClr val="1D382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9" name="Google Shape;179;p9"/>
          <p:cNvSpPr txBox="1"/>
          <p:nvPr/>
        </p:nvSpPr>
        <p:spPr>
          <a:xfrm>
            <a:off x="5279275" y="143205"/>
            <a:ext cx="45546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46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Озеленение</a:t>
            </a:r>
            <a:endParaRPr/>
          </a:p>
        </p:txBody>
      </p:sp>
      <p:cxnSp>
        <p:nvCxnSpPr>
          <p:cNvPr id="180" name="Google Shape;180;p9"/>
          <p:cNvCxnSpPr/>
          <p:nvPr/>
        </p:nvCxnSpPr>
        <p:spPr>
          <a:xfrm>
            <a:off x="4879060" y="1081362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9"/>
          <p:cNvSpPr/>
          <p:nvPr/>
        </p:nvSpPr>
        <p:spPr>
          <a:xfrm rot="2218164">
            <a:off x="7483992" y="761080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9"/>
          <p:cNvSpPr/>
          <p:nvPr/>
        </p:nvSpPr>
        <p:spPr>
          <a:xfrm>
            <a:off x="9711435" y="3178712"/>
            <a:ext cx="5156060" cy="3435225"/>
          </a:xfrm>
          <a:custGeom>
            <a:avLst/>
            <a:gdLst/>
            <a:ahLst/>
            <a:cxnLst/>
            <a:rect l="l" t="t" r="r" b="b"/>
            <a:pathLst>
              <a:path w="5156060" h="3435225" extrusionOk="0">
                <a:moveTo>
                  <a:pt x="0" y="0"/>
                </a:moveTo>
                <a:lnTo>
                  <a:pt x="5156060" y="0"/>
                </a:lnTo>
                <a:lnTo>
                  <a:pt x="5156060" y="3435225"/>
                </a:lnTo>
                <a:lnTo>
                  <a:pt x="0" y="3435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9"/>
          <p:cNvSpPr txBox="1"/>
          <p:nvPr/>
        </p:nvSpPr>
        <p:spPr>
          <a:xfrm>
            <a:off x="1612900" y="1218925"/>
            <a:ext cx="12459473" cy="210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Общая сумма – </a:t>
            </a:r>
            <a:r>
              <a:rPr lang="ru-RU" sz="3682" b="1" u="sng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1 264 171,0 </a:t>
            </a: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рублей, из них:</a:t>
            </a:r>
            <a:endParaRPr dirty="0"/>
          </a:p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Посадка деревьев, кустов, цветов - </a:t>
            </a:r>
            <a:r>
              <a:rPr lang="ru-RU" sz="3682" u="sng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459 171,0</a:t>
            </a: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рублей</a:t>
            </a:r>
            <a:endParaRPr sz="3682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Установка цветочных конструкций - </a:t>
            </a:r>
            <a:r>
              <a:rPr lang="ru-RU" sz="3682" u="sng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805 000,0</a:t>
            </a:r>
            <a:r>
              <a:rPr lang="ru-RU" sz="3682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рублей </a:t>
            </a:r>
            <a:endParaRPr dirty="0"/>
          </a:p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82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11435" y="6710752"/>
            <a:ext cx="5156061" cy="322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/>
          <p:nvPr/>
        </p:nvSpPr>
        <p:spPr>
          <a:xfrm rot="2218164">
            <a:off x="-4785862" y="4838524"/>
            <a:ext cx="9815622" cy="5121970"/>
          </a:xfrm>
          <a:custGeom>
            <a:avLst/>
            <a:gdLst/>
            <a:ahLst/>
            <a:cxnLst/>
            <a:rect l="l" t="t" r="r" b="b"/>
            <a:pathLst>
              <a:path w="9815622" h="5121970" extrusionOk="0">
                <a:moveTo>
                  <a:pt x="0" y="0"/>
                </a:moveTo>
                <a:lnTo>
                  <a:pt x="9815622" y="0"/>
                </a:lnTo>
                <a:lnTo>
                  <a:pt x="9815622" y="5121970"/>
                </a:lnTo>
                <a:lnTo>
                  <a:pt x="0" y="512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10"/>
          <p:cNvSpPr/>
          <p:nvPr/>
        </p:nvSpPr>
        <p:spPr>
          <a:xfrm>
            <a:off x="682683" y="1053679"/>
            <a:ext cx="6392846" cy="3207064"/>
          </a:xfrm>
          <a:custGeom>
            <a:avLst/>
            <a:gdLst/>
            <a:ahLst/>
            <a:cxnLst/>
            <a:rect l="l" t="t" r="r" b="b"/>
            <a:pathLst>
              <a:path w="5197436" h="3623801" extrusionOk="0">
                <a:moveTo>
                  <a:pt x="0" y="0"/>
                </a:moveTo>
                <a:lnTo>
                  <a:pt x="5197436" y="0"/>
                </a:lnTo>
                <a:lnTo>
                  <a:pt x="5197436" y="3623801"/>
                </a:lnTo>
                <a:lnTo>
                  <a:pt x="0" y="3623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5044" b="-5772"/>
            </a:stretch>
          </a:blipFill>
          <a:ln>
            <a:noFill/>
          </a:ln>
        </p:spPr>
      </p:sp>
      <p:sp>
        <p:nvSpPr>
          <p:cNvPr id="192" name="Google Shape;192;p10"/>
          <p:cNvSpPr/>
          <p:nvPr/>
        </p:nvSpPr>
        <p:spPr>
          <a:xfrm>
            <a:off x="11939271" y="628561"/>
            <a:ext cx="4660458" cy="5095928"/>
          </a:xfrm>
          <a:custGeom>
            <a:avLst/>
            <a:gdLst/>
            <a:ahLst/>
            <a:cxnLst/>
            <a:rect l="l" t="t" r="r" b="b"/>
            <a:pathLst>
              <a:path w="4660458" h="5095928" extrusionOk="0">
                <a:moveTo>
                  <a:pt x="0" y="0"/>
                </a:moveTo>
                <a:lnTo>
                  <a:pt x="4660458" y="0"/>
                </a:lnTo>
                <a:lnTo>
                  <a:pt x="4660458" y="5095927"/>
                </a:lnTo>
                <a:lnTo>
                  <a:pt x="0" y="509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4000"/>
            </a:blip>
            <a:stretch>
              <a:fillRect/>
            </a:stretch>
          </a:blipFill>
          <a:ln>
            <a:noFill/>
          </a:ln>
        </p:spPr>
      </p:sp>
      <p:sp>
        <p:nvSpPr>
          <p:cNvPr id="193" name="Google Shape;193;p10"/>
          <p:cNvSpPr/>
          <p:nvPr/>
        </p:nvSpPr>
        <p:spPr>
          <a:xfrm>
            <a:off x="7346054" y="1022253"/>
            <a:ext cx="7130363" cy="3888581"/>
          </a:xfrm>
          <a:custGeom>
            <a:avLst/>
            <a:gdLst/>
            <a:ahLst/>
            <a:cxnLst/>
            <a:rect l="l" t="t" r="r" b="b"/>
            <a:pathLst>
              <a:path w="5420338" h="3029356" extrusionOk="0">
                <a:moveTo>
                  <a:pt x="0" y="0"/>
                </a:moveTo>
                <a:lnTo>
                  <a:pt x="5420338" y="0"/>
                </a:lnTo>
                <a:lnTo>
                  <a:pt x="5420338" y="3029356"/>
                </a:lnTo>
                <a:lnTo>
                  <a:pt x="0" y="302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4085" r="-63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-107437" y="100689"/>
            <a:ext cx="15604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41" dirty="0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Благоустройство территорий учреждений образования</a:t>
            </a:r>
            <a:endParaRPr dirty="0"/>
          </a:p>
        </p:txBody>
      </p:sp>
      <p:sp>
        <p:nvSpPr>
          <p:cNvPr id="195" name="Google Shape;195;p10"/>
          <p:cNvSpPr txBox="1"/>
          <p:nvPr/>
        </p:nvSpPr>
        <p:spPr>
          <a:xfrm>
            <a:off x="5436897" y="3646391"/>
            <a:ext cx="1512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41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Было</a:t>
            </a:r>
            <a:endParaRPr sz="3741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12860146" y="4125122"/>
            <a:ext cx="1511928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41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Стало</a:t>
            </a:r>
            <a:endParaRPr sz="3741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682668" y="4430303"/>
            <a:ext cx="7294737" cy="4662320"/>
          </a:xfrm>
          <a:custGeom>
            <a:avLst/>
            <a:gdLst/>
            <a:ahLst/>
            <a:cxnLst/>
            <a:rect l="l" t="t" r="r" b="b"/>
            <a:pathLst>
              <a:path w="6288566" h="4200288" extrusionOk="0">
                <a:moveTo>
                  <a:pt x="0" y="0"/>
                </a:moveTo>
                <a:lnTo>
                  <a:pt x="6288566" y="0"/>
                </a:lnTo>
                <a:lnTo>
                  <a:pt x="6288566" y="4200288"/>
                </a:lnTo>
                <a:lnTo>
                  <a:pt x="0" y="4200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98" name="Google Shape;198;p10"/>
          <p:cNvCxnSpPr/>
          <p:nvPr/>
        </p:nvCxnSpPr>
        <p:spPr>
          <a:xfrm>
            <a:off x="4879060" y="884137"/>
            <a:ext cx="5361881" cy="0"/>
          </a:xfrm>
          <a:prstGeom prst="straightConnector1">
            <a:avLst/>
          </a:prstGeom>
          <a:noFill/>
          <a:ln w="9525" cap="rnd" cmpd="sng">
            <a:solidFill>
              <a:srgbClr val="355E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p10"/>
          <p:cNvSpPr txBox="1"/>
          <p:nvPr/>
        </p:nvSpPr>
        <p:spPr>
          <a:xfrm>
            <a:off x="4572000" y="8361170"/>
            <a:ext cx="1512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41">
                <a:solidFill>
                  <a:srgbClr val="FFEDD9"/>
                </a:solidFill>
                <a:latin typeface="Fira Sans"/>
                <a:ea typeface="Fira Sans"/>
                <a:cs typeface="Fira Sans"/>
                <a:sym typeface="Fira Sans"/>
              </a:rPr>
              <a:t>Было</a:t>
            </a:r>
            <a:endParaRPr sz="3741">
              <a:solidFill>
                <a:srgbClr val="FFEDD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0" name="Google Shape;200;p10" descr="Изображение выглядит как строительство, на открытом воздухе, небо, растение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84952" y="5418009"/>
            <a:ext cx="6821020" cy="51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/>
          <p:nvPr/>
        </p:nvSpPr>
        <p:spPr>
          <a:xfrm>
            <a:off x="10729022" y="5036249"/>
            <a:ext cx="4262249" cy="2923696"/>
          </a:xfrm>
          <a:custGeom>
            <a:avLst/>
            <a:gdLst/>
            <a:ahLst/>
            <a:cxnLst/>
            <a:rect l="l" t="t" r="r" b="b"/>
            <a:pathLst>
              <a:path w="5630612" h="4222959" extrusionOk="0">
                <a:moveTo>
                  <a:pt x="0" y="0"/>
                </a:moveTo>
                <a:lnTo>
                  <a:pt x="5630612" y="0"/>
                </a:lnTo>
                <a:lnTo>
                  <a:pt x="5630612" y="4222959"/>
                </a:lnTo>
                <a:lnTo>
                  <a:pt x="0" y="4222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10"/>
          <p:cNvSpPr/>
          <p:nvPr/>
        </p:nvSpPr>
        <p:spPr>
          <a:xfrm>
            <a:off x="138275" y="-56100"/>
            <a:ext cx="151131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11444482" y="9866881"/>
            <a:ext cx="1512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41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Стало</a:t>
            </a:r>
            <a:endParaRPr sz="3741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3540</Words>
  <Application>Microsoft Office PowerPoint</Application>
  <PresentationFormat>Произвольный</PresentationFormat>
  <Paragraphs>1401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Fira Sans</vt:lpstr>
      <vt:lpstr>Times New Roman</vt:lpstr>
      <vt:lpstr>Fira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Легун Анастасия</dc:creator>
  <cp:lastModifiedBy>Легун Анастасия</cp:lastModifiedBy>
  <cp:revision>2</cp:revision>
  <dcterms:created xsi:type="dcterms:W3CDTF">2006-08-16T00:00:00Z</dcterms:created>
  <dcterms:modified xsi:type="dcterms:W3CDTF">2026-02-24T13:48:56Z</dcterms:modified>
</cp:coreProperties>
</file>