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Ldid7U60kZScykMc8Sb+iKvRR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8AB6BF-CB64-4005-B82C-D8567EF295E4}">
  <a:tblStyle styleId="{B18AB6BF-CB64-4005-B82C-D8567EF295E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9EFF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9EFF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cb91a665dc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3cb91a665d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cb91a665d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3cb91a665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81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3269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ru-RU" sz="6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 ИТОГАХ РАЗВИТИЯ СОЦИАЛЬНОЙ СФЕРЫ </a:t>
            </a:r>
            <a:br>
              <a:rPr lang="ru-RU" sz="6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6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2025 ГОДУ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b91a665dc_0_27"/>
          <p:cNvSpPr/>
          <p:nvPr/>
        </p:nvSpPr>
        <p:spPr>
          <a:xfrm>
            <a:off x="488450" y="227025"/>
            <a:ext cx="5196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cb91a665dc_0_27"/>
          <p:cNvSpPr txBox="1"/>
          <p:nvPr/>
        </p:nvSpPr>
        <p:spPr>
          <a:xfrm>
            <a:off x="4521402" y="715791"/>
            <a:ext cx="7528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ru-RU" sz="2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 8 г. Жодино»,  ремонт стадиона - 400 тысяч рублей</a:t>
            </a:r>
            <a:endParaRPr sz="2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Char char="•"/>
            </a:pPr>
            <a:endParaRPr sz="2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ru-RU" sz="2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 2 г. Жодино», ремонт спортивного зала- 78 тысяч рублей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g3cb91a665dc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1394" y="2839453"/>
            <a:ext cx="3400928" cy="255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cb91a665dc_0_27"/>
          <p:cNvPicPr preferRelativeResize="0"/>
          <p:nvPr/>
        </p:nvPicPr>
        <p:blipFill rotWithShape="1">
          <a:blip r:embed="rId4">
            <a:alphaModFix/>
          </a:blip>
          <a:srcRect b="29143"/>
          <a:stretch/>
        </p:blipFill>
        <p:spPr>
          <a:xfrm>
            <a:off x="347600" y="387025"/>
            <a:ext cx="3970400" cy="23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cb91a665dc_0_27"/>
          <p:cNvPicPr preferRelativeResize="0"/>
          <p:nvPr/>
        </p:nvPicPr>
        <p:blipFill rotWithShape="1">
          <a:blip r:embed="rId5">
            <a:alphaModFix/>
          </a:blip>
          <a:srcRect l="788" r="5305"/>
          <a:stretch/>
        </p:blipFill>
        <p:spPr>
          <a:xfrm>
            <a:off x="8438149" y="2839452"/>
            <a:ext cx="3400926" cy="255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cb91a665dc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425" y="2965125"/>
            <a:ext cx="4173800" cy="22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 txBox="1"/>
          <p:nvPr/>
        </p:nvSpPr>
        <p:spPr>
          <a:xfrm>
            <a:off x="248022" y="118868"/>
            <a:ext cx="4446778" cy="10772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330 ВЫПУСКНИКОВ (2024/2025) </a:t>
            </a:r>
            <a:endParaRPr/>
          </a:p>
        </p:txBody>
      </p:sp>
      <p:sp>
        <p:nvSpPr>
          <p:cNvPr id="176" name="Google Shape;176;p9"/>
          <p:cNvSpPr txBox="1"/>
          <p:nvPr/>
        </p:nvSpPr>
        <p:spPr>
          <a:xfrm>
            <a:off x="17245" y="2001655"/>
            <a:ext cx="5024846" cy="20313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баллов ЦЭ 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11 выпускников (математика(3), русский язык(5), белорусский язык (3)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баллов ЦТ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5 выпускников (английский язык)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(2023/2024 -100 баллов ЦЭ - 8 выпускников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баллов ЦТ- 3 выпускника (физика)</a:t>
            </a: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2084006" y="1253548"/>
            <a:ext cx="676439" cy="69064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7245" y="4195147"/>
            <a:ext cx="5024846" cy="120032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Аттестат особого образца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награждением: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золотой медалью - </a:t>
            </a: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серебряной медалью – </a:t>
            </a: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endParaRPr/>
          </a:p>
        </p:txBody>
      </p:sp>
      <p:sp>
        <p:nvSpPr>
          <p:cNvPr id="179" name="Google Shape;179;p9"/>
          <p:cNvSpPr/>
          <p:nvPr/>
        </p:nvSpPr>
        <p:spPr>
          <a:xfrm>
            <a:off x="5268603" y="1255560"/>
            <a:ext cx="6365020" cy="20313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Заключительный этап республиканской олимпиады по учебным предметам –  </a:t>
            </a: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победителя: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«Физика»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(диплом II степени гимназия № 1);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«Русский язык»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«Русская литература»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(диплом II степени, гимназия 1);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«Математика»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(диплом III степени, СШ № 6);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«Немецкий язык»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(диплом III степени, СШ № 9).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0" name="Google Shape;180;p9" descr="https://uomoik.gov.by/files/00326/obj/120/93673/img/photo_2025-07-25_09-35-12.jpg"/>
          <p:cNvPicPr preferRelativeResize="0"/>
          <p:nvPr/>
        </p:nvPicPr>
        <p:blipFill rotWithShape="1">
          <a:blip r:embed="rId3">
            <a:alphaModFix/>
          </a:blip>
          <a:srcRect t="16675"/>
          <a:stretch/>
        </p:blipFill>
        <p:spPr>
          <a:xfrm>
            <a:off x="8885478" y="4221535"/>
            <a:ext cx="2545151" cy="16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5702968" y="0"/>
            <a:ext cx="6365020" cy="125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08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67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</a:t>
            </a:r>
            <a:endParaRPr sz="5867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5268603" y="3575204"/>
            <a:ext cx="6365019" cy="6463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Серебряная медаль на 55-й Международной физической олимпиаде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Париже - выпускник Гимназии № 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0"/>
          <p:cNvPicPr preferRelativeResize="0"/>
          <p:nvPr/>
        </p:nvPicPr>
        <p:blipFill rotWithShape="1">
          <a:blip r:embed="rId3">
            <a:alphaModFix/>
          </a:blip>
          <a:srcRect l="9051"/>
          <a:stretch/>
        </p:blipFill>
        <p:spPr>
          <a:xfrm>
            <a:off x="230663" y="1804652"/>
            <a:ext cx="6541603" cy="287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4004" y="2370222"/>
            <a:ext cx="2449533" cy="305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3537" y="1281693"/>
            <a:ext cx="2817800" cy="37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 txBox="1">
            <a:spLocks noGrp="1"/>
          </p:cNvSpPr>
          <p:nvPr>
            <p:ph type="subTitle" idx="1"/>
          </p:nvPr>
        </p:nvSpPr>
        <p:spPr>
          <a:xfrm>
            <a:off x="2827696" y="653199"/>
            <a:ext cx="6068362" cy="77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2200"/>
              <a:buNone/>
            </a:pPr>
            <a:r>
              <a:rPr lang="ru-RU" sz="22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 ВОЕННО-ПАТРИОТИЧЕСКИЙ КЛУБ «ЕДИНСТВО»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85623"/>
              </a:buClr>
              <a:buSzPts val="2200"/>
              <a:buNone/>
            </a:pPr>
            <a:r>
              <a:rPr lang="ru-RU" sz="22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 8 г. Жодино»</a:t>
            </a:r>
            <a:endParaRPr sz="22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>
            <a:spLocks noGrp="1"/>
          </p:cNvSpPr>
          <p:nvPr>
            <p:ph type="title"/>
          </p:nvPr>
        </p:nvSpPr>
        <p:spPr>
          <a:xfrm>
            <a:off x="560558" y="180474"/>
            <a:ext cx="7995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Памятный знак в честь педагогов – участников Великой Отечественной войны</a:t>
            </a:r>
            <a:endParaRPr sz="2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6" name="Google Shape;196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1925" y="2715525"/>
            <a:ext cx="3831900" cy="28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33184" y="365125"/>
            <a:ext cx="291465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8575" y="1354225"/>
            <a:ext cx="4742064" cy="348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6000"/>
              <a:buFont typeface="Times New Roman"/>
              <a:buNone/>
            </a:pPr>
            <a:r>
              <a:rPr lang="ru-RU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58553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ПОБЕДЫ И ДОСТИЖЕНИЯ: СДЮШОР №1</a:t>
            </a:r>
            <a:endParaRPr sz="3600"/>
          </a:p>
        </p:txBody>
      </p:sp>
      <p:pic>
        <p:nvPicPr>
          <p:cNvPr id="209" name="Google Shape;20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0512" y="968069"/>
            <a:ext cx="4016098" cy="26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4" descr="Рабочий визит председателя Белорусского союза конькобежцев в Жодино «  Белорусский союз конькобежцев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3337" y="868580"/>
            <a:ext cx="3627522" cy="241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62134" y="2306245"/>
            <a:ext cx="2630903" cy="329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9263" y="3286928"/>
            <a:ext cx="3832244" cy="220354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 txBox="1"/>
          <p:nvPr/>
        </p:nvSpPr>
        <p:spPr>
          <a:xfrm>
            <a:off x="1" y="3847906"/>
            <a:ext cx="48729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Медали международного уровня </a:t>
            </a:r>
            <a:r>
              <a:rPr lang="ru-RU" sz="1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ru-RU" sz="1800" b="1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(6 золотых, 3 серебряных, 3 бронзовых);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Медали республиканского уровня – </a:t>
            </a:r>
            <a:r>
              <a:rPr lang="ru-RU" sz="1800" b="1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171</a:t>
            </a:r>
            <a:r>
              <a:rPr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(92 золотых, 55 серебряных, 24 бронзовых);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Медали областного уровня </a:t>
            </a:r>
            <a:r>
              <a:rPr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96</a:t>
            </a:r>
            <a:r>
              <a:rPr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(27 золотых, 42 серебряных, 27 бронзовых).</a:t>
            </a:r>
            <a:endParaRPr sz="1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5372965" y="292397"/>
            <a:ext cx="7876200" cy="11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21212"/>
              <a:buFont typeface="Times New Roman"/>
              <a:buNone/>
            </a:pPr>
            <a:r>
              <a:rPr lang="ru-RU" sz="33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ПОБЕДЫ И ДОСТИЖЕНИЯ:                     СДЮШОР</a:t>
            </a:r>
            <a:r>
              <a:rPr lang="ru-RU" sz="4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ru-RU"/>
            </a:br>
            <a:endParaRPr/>
          </a:p>
        </p:txBody>
      </p:sp>
      <p:pic>
        <p:nvPicPr>
          <p:cNvPr id="219" name="Google Shape;2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42" y="2911139"/>
            <a:ext cx="3986574" cy="265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 rotWithShape="1">
          <a:blip r:embed="rId4">
            <a:alphaModFix/>
          </a:blip>
          <a:srcRect t="24651"/>
          <a:stretch/>
        </p:blipFill>
        <p:spPr>
          <a:xfrm>
            <a:off x="676041" y="253423"/>
            <a:ext cx="2962925" cy="26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/>
          <p:nvPr/>
        </p:nvSpPr>
        <p:spPr>
          <a:xfrm>
            <a:off x="6906125" y="1690687"/>
            <a:ext cx="48099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ru-RU" sz="2000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Медали международного уровня - 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бронзовая медаль Первенства Мира;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ru-RU" sz="2000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Медали республиканского уровня </a:t>
            </a: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27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(8 золотых, 10 серебряных, 9 бронзовых);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ru-RU" sz="2000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Медали областного уровня </a:t>
            </a: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108 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(37 золотых, 31 серебряная, 40 бронзовых).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7925" y="1091274"/>
            <a:ext cx="2409301" cy="28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7750" y="3821325"/>
            <a:ext cx="2976974" cy="167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6000"/>
              <a:buFont typeface="Times New Roman"/>
              <a:buNone/>
            </a:pPr>
            <a:r>
              <a:rPr lang="ru-RU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СОЦИАЛЬНАЯ ЗАЩИТА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 txBox="1"/>
          <p:nvPr/>
        </p:nvSpPr>
        <p:spPr>
          <a:xfrm>
            <a:off x="0" y="111598"/>
            <a:ext cx="10617806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45021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рамках Республиканского проекта «Время добрых дел» в 2025 году создан проект по организации занятости учащихся в возрасте от 14 до 16 лет</a:t>
            </a:r>
            <a:b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базе ГУ «Жодинский территориальный центр социального обслуживания населения»</a:t>
            </a:r>
            <a:br>
              <a:rPr lang="ru-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4942" y="1888341"/>
            <a:ext cx="4520952" cy="307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7"/>
          <p:cNvPicPr preferRelativeResize="0"/>
          <p:nvPr/>
        </p:nvPicPr>
        <p:blipFill rotWithShape="1">
          <a:blip r:embed="rId4">
            <a:alphaModFix/>
          </a:blip>
          <a:srcRect r="12892"/>
          <a:stretch/>
        </p:blipFill>
        <p:spPr>
          <a:xfrm>
            <a:off x="6838256" y="1888341"/>
            <a:ext cx="4700028" cy="3074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/>
          <p:nvPr/>
        </p:nvSpPr>
        <p:spPr>
          <a:xfrm>
            <a:off x="522982" y="485767"/>
            <a:ext cx="6879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Победитель в номинации «Лучший волонтерский проект» областного проекта «В главной роли – ТЫ!» </a:t>
            </a:r>
            <a:endParaRPr sz="2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526" y="1840924"/>
            <a:ext cx="2683041" cy="3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8"/>
          <p:cNvSpPr txBox="1"/>
          <p:nvPr/>
        </p:nvSpPr>
        <p:spPr>
          <a:xfrm>
            <a:off x="7401983" y="1193767"/>
            <a:ext cx="4032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«Лучший социальный работник» </a:t>
            </a:r>
            <a:b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«Мастер Минской области» 2025</a:t>
            </a:r>
            <a:endParaRPr sz="2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Голота Ирина Николаевна</a:t>
            </a:r>
            <a:endParaRPr sz="2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p18"/>
          <p:cNvPicPr preferRelativeResize="0"/>
          <p:nvPr/>
        </p:nvPicPr>
        <p:blipFill rotWithShape="1">
          <a:blip r:embed="rId4">
            <a:alphaModFix/>
          </a:blip>
          <a:srcRect l="22194" t="41912" r="23931"/>
          <a:stretch/>
        </p:blipFill>
        <p:spPr>
          <a:xfrm>
            <a:off x="7194286" y="2352764"/>
            <a:ext cx="4730295" cy="306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2920" y="1588986"/>
            <a:ext cx="3454132" cy="2406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6000"/>
              <a:buFont typeface="Times New Roman"/>
              <a:buNone/>
            </a:pPr>
            <a:r>
              <a:rPr lang="ru-RU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ЗДРАВООХРАНЕНИЕ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6000"/>
              <a:buFont typeface="Times New Roman"/>
              <a:buNone/>
            </a:pPr>
            <a:r>
              <a:rPr lang="ru-RU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КУЛЬТУРА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/>
          <p:nvPr/>
        </p:nvSpPr>
        <p:spPr>
          <a:xfrm>
            <a:off x="97100" y="239775"/>
            <a:ext cx="6002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 БАЗА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5" name="Google Shape;25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7145" y="1615427"/>
            <a:ext cx="4127761" cy="232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175" y="1155291"/>
            <a:ext cx="3526498" cy="198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3050" y="2913285"/>
            <a:ext cx="4127760" cy="278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090" y="1615427"/>
            <a:ext cx="3757055" cy="281853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0"/>
          <p:cNvSpPr txBox="1"/>
          <p:nvPr/>
        </p:nvSpPr>
        <p:spPr>
          <a:xfrm>
            <a:off x="7421164" y="239785"/>
            <a:ext cx="5219700" cy="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«Жодинская детская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 искусств», ремонт и модернизация зрительного зала -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624186,00 рублей</a:t>
            </a:r>
            <a:endParaRPr sz="1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7536839" y="4250565"/>
            <a:ext cx="4573235" cy="80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ГУК «Жодинский городской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центр культуры и досуга», оснащение сцены -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78331,47 рублей</a:t>
            </a:r>
            <a:endParaRPr sz="1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/>
          <p:nvPr/>
        </p:nvSpPr>
        <p:spPr>
          <a:xfrm>
            <a:off x="97100" y="239775"/>
            <a:ext cx="7627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 БАЗА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7536839" y="230485"/>
            <a:ext cx="5219700" cy="92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21"/>
          <p:cNvSpPr txBox="1"/>
          <p:nvPr/>
        </p:nvSpPr>
        <p:spPr>
          <a:xfrm>
            <a:off x="7536839" y="4250565"/>
            <a:ext cx="4573235" cy="80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8" name="Google Shape;26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820" y="2300550"/>
            <a:ext cx="3316706" cy="331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8351" y="1232300"/>
            <a:ext cx="3686700" cy="276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4906" y="824550"/>
            <a:ext cx="3052686" cy="410839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/>
        </p:nvSpPr>
        <p:spPr>
          <a:xfrm>
            <a:off x="380888" y="1155307"/>
            <a:ext cx="3686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Центральная городская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библиотека г. Жодино, комплект светодиодного оборудования – 15514,80 рублей</a:t>
            </a:r>
            <a:endParaRPr sz="18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21"/>
          <p:cNvSpPr txBox="1"/>
          <p:nvPr/>
        </p:nvSpPr>
        <p:spPr>
          <a:xfrm>
            <a:off x="4509438" y="4196615"/>
            <a:ext cx="463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«Детская художественная школа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Жодино»,  подсветка – 1487,63 рублей </a:t>
            </a:r>
            <a:endParaRPr sz="18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951" y="22123"/>
            <a:ext cx="3454617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8450" y="2950302"/>
            <a:ext cx="4468763" cy="335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872" y="2401262"/>
            <a:ext cx="4161536" cy="312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1092" y="724418"/>
            <a:ext cx="4058459" cy="270458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/>
          <p:nvPr/>
        </p:nvSpPr>
        <p:spPr>
          <a:xfrm>
            <a:off x="112357" y="365859"/>
            <a:ext cx="4557964" cy="189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ФЕСТИВАЛИ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КОНКУРСЫ: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ПОБЕДЫ И ДОСТИЖЕНИЯ </a:t>
            </a:r>
            <a:endParaRPr/>
          </a:p>
        </p:txBody>
      </p:sp>
      <p:sp>
        <p:nvSpPr>
          <p:cNvPr id="282" name="Google Shape;282;p22"/>
          <p:cNvSpPr txBox="1"/>
          <p:nvPr/>
        </p:nvSpPr>
        <p:spPr>
          <a:xfrm>
            <a:off x="1076588" y="5081522"/>
            <a:ext cx="2629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Напеў зямлі маёй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22"/>
          <p:cNvSpPr txBox="1"/>
          <p:nvPr/>
        </p:nvSpPr>
        <p:spPr>
          <a:xfrm>
            <a:off x="9433413" y="4481357"/>
            <a:ext cx="240450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Фестиваль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национальных 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/>
          <p:nvPr/>
        </p:nvSpPr>
        <p:spPr>
          <a:xfrm>
            <a:off x="2805576" y="107074"/>
            <a:ext cx="10414000" cy="5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ПОБЕДЫ И ДОСТИЖЕНИЯ </a:t>
            </a:r>
            <a:endParaRPr/>
          </a:p>
        </p:txBody>
      </p:sp>
      <p:pic>
        <p:nvPicPr>
          <p:cNvPr id="289" name="Google Shape;2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2145"/>
            <a:ext cx="4140766" cy="232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/>
          <p:cNvPicPr preferRelativeResize="0"/>
          <p:nvPr/>
        </p:nvPicPr>
        <p:blipFill rotWithShape="1">
          <a:blip r:embed="rId4">
            <a:alphaModFix/>
          </a:blip>
          <a:srcRect t="6057" r="2823" b="10341"/>
          <a:stretch/>
        </p:blipFill>
        <p:spPr>
          <a:xfrm>
            <a:off x="-1" y="2815655"/>
            <a:ext cx="4140765" cy="267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3187" y="2342093"/>
            <a:ext cx="3778813" cy="267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3"/>
          <p:cNvSpPr/>
          <p:nvPr/>
        </p:nvSpPr>
        <p:spPr>
          <a:xfrm>
            <a:off x="977900" y="2259987"/>
            <a:ext cx="3442930" cy="1642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0950" tIns="30475" rIns="60950" bIns="304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7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осударственного учреждения образования «Жодинская детская </a:t>
            </a:r>
            <a:r>
              <a:rPr lang="ru-RU" sz="667" b="1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школа искусств</a:t>
            </a:r>
            <a:r>
              <a:rPr lang="ru-RU" sz="667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4014703" y="970728"/>
            <a:ext cx="494882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международные конкурсы - 17 победных дипломов и 2 Гран-При;</a:t>
            </a:r>
            <a:endParaRPr sz="18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республиканский конкурс – </a:t>
            </a:r>
            <a:b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 победных диплома и 2 Гран-При; </a:t>
            </a:r>
            <a:endParaRPr sz="18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областной тур Республиканского конкурса  исполнителей на народных инструментах им. И.Жиновича </a:t>
            </a:r>
            <a:b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победных диплома;</a:t>
            </a:r>
            <a:endParaRPr sz="18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открытые конкурсы и фестивали – </a:t>
            </a:r>
            <a:b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победных дипломов и 3 Гран-При.</a:t>
            </a:r>
            <a:endParaRPr sz="18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/>
          <p:nvPr/>
        </p:nvSpPr>
        <p:spPr>
          <a:xfrm>
            <a:off x="0" y="220327"/>
            <a:ext cx="6502400" cy="5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ГЛАВНЫЕ СОБЫТИЯ СЕЗОНА</a:t>
            </a:r>
            <a:endParaRPr/>
          </a:p>
        </p:txBody>
      </p:sp>
      <p:pic>
        <p:nvPicPr>
          <p:cNvPr id="299" name="Google Shape;29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100" y="764000"/>
            <a:ext cx="3352800" cy="24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00" y="3384625"/>
            <a:ext cx="3352800" cy="219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8450" y="731241"/>
            <a:ext cx="33528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8600" y="3334125"/>
            <a:ext cx="3290576" cy="219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4800" y="764000"/>
            <a:ext cx="3243574" cy="25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5900" y="3425577"/>
            <a:ext cx="3365500" cy="21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-152400" y="274414"/>
            <a:ext cx="6502400" cy="5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ГЛАВНЫЕ СОБЫТИЯ СЕЗОНА</a:t>
            </a:r>
            <a:endParaRPr/>
          </a:p>
        </p:txBody>
      </p:sp>
      <p:pic>
        <p:nvPicPr>
          <p:cNvPr id="310" name="Google Shape;310;p25"/>
          <p:cNvPicPr preferRelativeResize="0"/>
          <p:nvPr/>
        </p:nvPicPr>
        <p:blipFill rotWithShape="1">
          <a:blip r:embed="rId3">
            <a:alphaModFix/>
          </a:blip>
          <a:srcRect t="11070"/>
          <a:stretch/>
        </p:blipFill>
        <p:spPr>
          <a:xfrm>
            <a:off x="4233100" y="940350"/>
            <a:ext cx="3224976" cy="215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4200" y="3213575"/>
            <a:ext cx="3282749" cy="23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7526" y="965576"/>
            <a:ext cx="3150801" cy="21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7525" y="3184975"/>
            <a:ext cx="3224976" cy="241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725" y="965575"/>
            <a:ext cx="3009050" cy="215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725" y="3264025"/>
            <a:ext cx="3009051" cy="234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186369" y="461513"/>
            <a:ext cx="2868814" cy="122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/>
          <a:p>
            <a:pPr marL="0" marR="0" lvl="0" indent="17696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3"/>
          <p:cNvSpPr/>
          <p:nvPr/>
        </p:nvSpPr>
        <p:spPr>
          <a:xfrm>
            <a:off x="162000" y="240750"/>
            <a:ext cx="524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 БАЗА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3226725" y="4740300"/>
            <a:ext cx="76932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Реконструкция здания котельной под здание магнитно-резонансной томографии  </a:t>
            </a: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4 051 885,93 рублей</a:t>
            </a:r>
            <a:endParaRPr sz="1800" b="1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4787" y="129476"/>
            <a:ext cx="4291974" cy="214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348525" y="1071750"/>
            <a:ext cx="5664300" cy="12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 fontScale="77500"/>
          </a:bodyPr>
          <a:lstStyle/>
          <a:p>
            <a:pPr marL="0" marR="0" lvl="0" indent="176769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333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76768" algn="ctr" rtl="0">
              <a:spcBef>
                <a:spcPts val="481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ru-RU" sz="2600" b="1" u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2025 год направлено</a:t>
            </a:r>
            <a:r>
              <a:rPr lang="ru-RU" sz="2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600" b="1" u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ремонтные работы  </a:t>
            </a:r>
            <a:endParaRPr/>
          </a:p>
          <a:p>
            <a:pPr marL="0" marR="0" lvl="0" indent="176769" algn="ctr" rtl="0">
              <a:spcBef>
                <a:spcPts val="481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ru-RU" sz="2600" b="1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10 768 445</a:t>
            </a:r>
            <a:r>
              <a:rPr lang="ru-RU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-RU" sz="2600" b="1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 рублей</a:t>
            </a:r>
            <a:endParaRPr/>
          </a:p>
          <a:p>
            <a:pPr marL="0" marR="0" lvl="0" indent="176769" algn="ctr" rtl="0">
              <a:spcBef>
                <a:spcPts val="395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ru-RU" sz="2133" b="1" u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103" name="Google Shape;103;p3"/>
          <p:cNvSpPr txBox="1"/>
          <p:nvPr/>
        </p:nvSpPr>
        <p:spPr>
          <a:xfrm>
            <a:off x="9760987" y="1416073"/>
            <a:ext cx="2477569" cy="78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10376632" y="3621505"/>
            <a:ext cx="18153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87" y="2270100"/>
            <a:ext cx="4827264" cy="24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825" y="2335887"/>
            <a:ext cx="4753929" cy="2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cb91a665dc_0_0"/>
          <p:cNvSpPr txBox="1"/>
          <p:nvPr/>
        </p:nvSpPr>
        <p:spPr>
          <a:xfrm>
            <a:off x="406049" y="583450"/>
            <a:ext cx="5155500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33"/>
              <a:buFont typeface="Arial"/>
              <a:buNone/>
            </a:pPr>
            <a:r>
              <a:rPr lang="ru-RU" sz="2133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Ремонт пищеблока </a:t>
            </a:r>
            <a:r>
              <a:rPr lang="ru-RU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2 463 436,19 рублей</a:t>
            </a:r>
            <a:endParaRPr sz="1800" b="1">
              <a:solidFill>
                <a:srgbClr val="FF0000"/>
              </a:solidFill>
            </a:endParaRPr>
          </a:p>
          <a:p>
            <a:pPr marL="0" marR="0" lvl="0" indent="176961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g3cb91a665dc_0_0"/>
          <p:cNvSpPr txBox="1"/>
          <p:nvPr/>
        </p:nvSpPr>
        <p:spPr>
          <a:xfrm>
            <a:off x="161992" y="4613608"/>
            <a:ext cx="56436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3cb91a665dc_0_0"/>
          <p:cNvSpPr txBox="1"/>
          <p:nvPr/>
        </p:nvSpPr>
        <p:spPr>
          <a:xfrm>
            <a:off x="611977" y="1071751"/>
            <a:ext cx="4611000" cy="12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/>
          <a:p>
            <a:pPr marL="0" marR="0" lvl="0" indent="17676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</a:pPr>
            <a:endParaRPr sz="1333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76768" algn="ctr" rtl="0">
              <a:spcBef>
                <a:spcPts val="395"/>
              </a:spcBef>
              <a:spcAft>
                <a:spcPts val="0"/>
              </a:spcAft>
              <a:buClr>
                <a:srgbClr val="002060"/>
              </a:buClr>
              <a:buSzPts val="2133"/>
              <a:buFont typeface="Arial"/>
              <a:buNone/>
            </a:pPr>
            <a:endParaRPr/>
          </a:p>
        </p:txBody>
      </p:sp>
      <p:pic>
        <p:nvPicPr>
          <p:cNvPr id="114" name="Google Shape;114;g3cb91a665d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713" y="1239500"/>
            <a:ext cx="2769839" cy="35319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3cb91a665dc_0_0"/>
          <p:cNvSpPr/>
          <p:nvPr/>
        </p:nvSpPr>
        <p:spPr>
          <a:xfrm>
            <a:off x="649675" y="2201863"/>
            <a:ext cx="524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g3cb91a665d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5850" y="1741550"/>
            <a:ext cx="2900949" cy="365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cb91a665d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100" y="1193775"/>
            <a:ext cx="2783076" cy="353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cb91a665dc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000" y="2201875"/>
            <a:ext cx="2540551" cy="330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7186369" y="461513"/>
            <a:ext cx="2868814" cy="122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/>
          <a:p>
            <a:pPr marL="0" marR="0" lvl="0" indent="176962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696198" y="461513"/>
            <a:ext cx="5399802" cy="129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 fontScale="25000" lnSpcReduction="20000"/>
          </a:bodyPr>
          <a:lstStyle/>
          <a:p>
            <a:pPr marL="0" marR="0" lvl="0" indent="176769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5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Закуплено и введено в эксплуатацию  новое оборудование: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видеоэндоскопическая система для эзофагогастродуоденоскопии;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две видеоэндоскопические стойки для колоноскопии;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система видеоэндоскопическая для бронхоскопии;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два аппарата ультразвуковых диагностических стационарных высокого класса Consona N9T;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аппарат ультразвуковой диагностический портативный VINNO 6 с набором датчиков; 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комплект лазерного оборудования для малоинвазивной хирургии.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9174" marR="0" lvl="0" indent="-169174" algn="just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Всего в 2025 году приобретено оборудования на сумму </a:t>
            </a:r>
            <a:b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2 758 391,62 рублей</a:t>
            </a:r>
            <a:endParaRPr sz="8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76769" algn="ctr" rtl="0">
              <a:spcBef>
                <a:spcPts val="107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ru-RU" sz="2133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125" name="Google Shape;125;p4" descr="УЗИ-аппарат Consona N9 Super: продажа, цена в Минске. Оборудование  ультразвуковой диагностики от &quot;ООО &quot;МЕДИКАЛЮНИТ&quot;&quot; - 23083940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1271300"/>
            <a:ext cx="2570774" cy="34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0700" y="388650"/>
            <a:ext cx="3311750" cy="238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0701" y="3238432"/>
            <a:ext cx="3311750" cy="1866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/>
        </p:nvSpPr>
        <p:spPr>
          <a:xfrm>
            <a:off x="2719985" y="394904"/>
            <a:ext cx="5222044" cy="179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/>
          <a:p>
            <a:pPr marL="0" marR="0" lvl="0" indent="177809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Открытие гинекологического отделения после ремонта 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l="13290" t="16975" r="6237"/>
          <a:stretch/>
        </p:blipFill>
        <p:spPr>
          <a:xfrm>
            <a:off x="3520976" y="3121362"/>
            <a:ext cx="3427209" cy="235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026" y="1380248"/>
            <a:ext cx="3328229" cy="244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926" y="3062783"/>
            <a:ext cx="4004039" cy="235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1926" y="305746"/>
            <a:ext cx="4004039" cy="2449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1655668" y="206443"/>
            <a:ext cx="8880663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ГОСУДАРСТВЕННЫЕ СОЦИАЛЬНЫЕ СТАНДАРТЫ ЗА 2025 ГОД</a:t>
            </a:r>
            <a:endParaRPr/>
          </a:p>
        </p:txBody>
      </p:sp>
      <p:graphicFrame>
        <p:nvGraphicFramePr>
          <p:cNvPr id="143" name="Google Shape;143;p6"/>
          <p:cNvGraphicFramePr/>
          <p:nvPr/>
        </p:nvGraphicFramePr>
        <p:xfrm>
          <a:off x="1118938" y="914401"/>
          <a:ext cx="9692075" cy="4554835"/>
        </p:xfrm>
        <a:graphic>
          <a:graphicData uri="http://schemas.openxmlformats.org/drawingml/2006/table">
            <a:tbl>
              <a:tblPr firstRow="1" bandRow="1">
                <a:noFill/>
                <a:tableStyleId>{B18AB6BF-CB64-4005-B82C-D8567EF295E4}</a:tableStyleId>
              </a:tblPr>
              <a:tblGrid>
                <a:gridCol w="43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u="none" strike="noStrike" cap="none">
                          <a:solidFill>
                            <a:srgbClr val="002060"/>
                          </a:solidFill>
                        </a:rPr>
                        <a:t>№</a:t>
                      </a:r>
                      <a:endParaRPr sz="13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b="1" u="none" strike="noStrike" cap="none">
                          <a:solidFill>
                            <a:srgbClr val="002060"/>
                          </a:solidFill>
                        </a:rPr>
                        <a:t>НОРМАТИВЫ</a:t>
                      </a:r>
                      <a:endParaRPr sz="21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b="1" u="none" strike="noStrike" cap="none">
                          <a:solidFill>
                            <a:srgbClr val="002060"/>
                          </a:solidFill>
                        </a:rPr>
                        <a:t>ПЛАН </a:t>
                      </a:r>
                      <a:endParaRPr sz="21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b="1" u="none" strike="noStrike" cap="none">
                          <a:solidFill>
                            <a:srgbClr val="002060"/>
                          </a:solidFill>
                        </a:rPr>
                        <a:t>ФАКТИЧЕСКИ </a:t>
                      </a:r>
                      <a:endParaRPr sz="21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1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1.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Норматив бюджетной обеспеченности расходов на здравоохранение на 1 жителя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652,04 руб.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667,59 руб.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8825" marR="588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2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2.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Норматив обеспеченности врачами общей практики, участковыми врачами (терапевтами и педиатрами суммарно) по занятым должностям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1 врач на 1300 жителей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0950" marR="609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1 врач на 1247 жителей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0950" marR="609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4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3.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Норматив обеспеченности:</a:t>
                      </a:r>
                      <a:endParaRPr/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Noto Sans Symbols"/>
                        <a:buChar char="−"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койками </a:t>
                      </a:r>
                      <a:endParaRPr/>
                    </a:p>
                    <a:p>
                      <a:pPr marL="342900" marR="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oto Sans Symbols"/>
                        <a:buNone/>
                      </a:pPr>
                      <a:endParaRPr sz="1600" b="1" u="none" strike="noStrike" cap="none">
                        <a:solidFill>
                          <a:srgbClr val="002060"/>
                        </a:solidFill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Noto Sans Symbols"/>
                        <a:buChar char="−"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аптеками 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6,0 коек на 1000 жителей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1 аптека на 8000 жителей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0950" marR="609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6,2 коек на 1000 жителей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1 аптека на 2675 жителей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0950" marR="609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4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4.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Норматив обеспеченности бригадами скорой медицинской помощи 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9525" marR="495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6,0 бригад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0950" marR="609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6,5 бригад</a:t>
                      </a:r>
                      <a:endParaRPr sz="1600" b="1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0950" marR="609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6000"/>
              <a:buFont typeface="Times New Roman"/>
              <a:buNone/>
            </a:pPr>
            <a:r>
              <a:rPr lang="ru-RU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/>
          <p:nvPr/>
        </p:nvSpPr>
        <p:spPr>
          <a:xfrm>
            <a:off x="488450" y="227025"/>
            <a:ext cx="5196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 БАЗА</a:t>
            </a:r>
            <a:endParaRPr/>
          </a:p>
        </p:txBody>
      </p:sp>
      <p:sp>
        <p:nvSpPr>
          <p:cNvPr id="154" name="Google Shape;154;p8"/>
          <p:cNvSpPr txBox="1"/>
          <p:nvPr/>
        </p:nvSpPr>
        <p:spPr>
          <a:xfrm>
            <a:off x="4498552" y="654816"/>
            <a:ext cx="7528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 9 г. Жодино», модернизация бассейна-  3190801,25  рублей</a:t>
            </a:r>
            <a:endParaRPr sz="2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00" y="1110525"/>
            <a:ext cx="4363901" cy="245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875" y="1960100"/>
            <a:ext cx="2293599" cy="33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850" y="3621125"/>
            <a:ext cx="3482326" cy="193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6125" y="1407149"/>
            <a:ext cx="2683924" cy="201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6550" y="1763950"/>
            <a:ext cx="2961325" cy="16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5500" y="3499200"/>
            <a:ext cx="3902024" cy="1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Широкоэкранный</PresentationFormat>
  <Paragraphs>119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Noto Sans Symbols</vt:lpstr>
      <vt:lpstr>Times New Roman</vt:lpstr>
      <vt:lpstr>Тема Office</vt:lpstr>
      <vt:lpstr>ОБ ИТОГАХ РАЗВИТИЯ СОЦИАЛЬНОЙ СФЕРЫ  В 2025 ГОДУ</vt:lpstr>
      <vt:lpstr>ЗДРАВООХРАНЕНИЕ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Памятный знак в честь педагогов – участников Великой Отечественной войны</vt:lpstr>
      <vt:lpstr>СПОРТ</vt:lpstr>
      <vt:lpstr>ПОБЕДЫ И ДОСТИЖЕНИЯ: СДЮШОР №1</vt:lpstr>
      <vt:lpstr>ПОБЕДЫ И ДОСТИЖЕНИЯ:                     СДЮШОР  </vt:lpstr>
      <vt:lpstr>СОЦИАЛЬНАЯ ЗАЩИТА</vt:lpstr>
      <vt:lpstr>Презентация PowerPoint</vt:lpstr>
      <vt:lpstr>Презентация PowerPoint</vt:lpstr>
      <vt:lpstr>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РАЗВИТИЯ СОЦИАЛЬНОЙ СФЕРЫ  В 2025 ГОДУ</dc:title>
  <dc:creator>Ольга Леонова</dc:creator>
  <cp:lastModifiedBy>Сушко Наталья</cp:lastModifiedBy>
  <cp:revision>1</cp:revision>
  <dcterms:created xsi:type="dcterms:W3CDTF">2026-02-24T09:06:06Z</dcterms:created>
  <dcterms:modified xsi:type="dcterms:W3CDTF">2026-03-02T12:24:55Z</dcterms:modified>
</cp:coreProperties>
</file>