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81" r:id="rId1"/>
    <p:sldMasterId id="2147484306" r:id="rId2"/>
  </p:sldMasterIdLst>
  <p:notesMasterIdLst>
    <p:notesMasterId r:id="rId32"/>
  </p:notesMasterIdLst>
  <p:handoutMasterIdLst>
    <p:handoutMasterId r:id="rId33"/>
  </p:handoutMasterIdLst>
  <p:sldIdLst>
    <p:sldId id="624" r:id="rId3"/>
    <p:sldId id="375" r:id="rId4"/>
    <p:sldId id="607" r:id="rId5"/>
    <p:sldId id="570" r:id="rId6"/>
    <p:sldId id="616" r:id="rId7"/>
    <p:sldId id="613" r:id="rId8"/>
    <p:sldId id="615" r:id="rId9"/>
    <p:sldId id="572" r:id="rId10"/>
    <p:sldId id="580" r:id="rId11"/>
    <p:sldId id="617" r:id="rId12"/>
    <p:sldId id="608" r:id="rId13"/>
    <p:sldId id="538" r:id="rId14"/>
    <p:sldId id="507" r:id="rId15"/>
    <p:sldId id="619" r:id="rId16"/>
    <p:sldId id="626" r:id="rId17"/>
    <p:sldId id="483" r:id="rId18"/>
    <p:sldId id="625" r:id="rId19"/>
    <p:sldId id="598" r:id="rId20"/>
    <p:sldId id="577" r:id="rId21"/>
    <p:sldId id="596" r:id="rId22"/>
    <p:sldId id="568" r:id="rId23"/>
    <p:sldId id="546" r:id="rId24"/>
    <p:sldId id="602" r:id="rId25"/>
    <p:sldId id="627" r:id="rId26"/>
    <p:sldId id="621" r:id="rId27"/>
    <p:sldId id="485" r:id="rId28"/>
    <p:sldId id="612" r:id="rId29"/>
    <p:sldId id="623" r:id="rId30"/>
    <p:sldId id="622" r:id="rId31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  <p15:guide id="3" orient="horz" pos="3107">
          <p15:clr>
            <a:srgbClr val="A4A3A4"/>
          </p15:clr>
        </p15:guide>
        <p15:guide id="4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AB8"/>
    <a:srgbClr val="0B7527"/>
    <a:srgbClr val="0819B8"/>
    <a:srgbClr val="095B1E"/>
    <a:srgbClr val="063813"/>
    <a:srgbClr val="FF9999"/>
    <a:srgbClr val="FFCCFF"/>
    <a:srgbClr val="000000"/>
    <a:srgbClr val="FFFFFF"/>
    <a:srgbClr val="061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595" autoAdjust="0"/>
    <p:restoredTop sz="99173" autoAdjust="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4032" y="-96"/>
      </p:cViewPr>
      <p:guideLst>
        <p:guide orient="horz" pos="3126"/>
        <p:guide pos="2140"/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223343811453561E-2"/>
          <c:y val="1.7232384807485167E-3"/>
          <c:w val="0.7351618882749571"/>
          <c:h val="0.6833949873625152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ln w="76200">
              <a:solidFill>
                <a:srgbClr val="0066FF"/>
              </a:solidFill>
            </a:ln>
          </c:spPr>
          <c:marker>
            <c:spPr>
              <a:ln w="76200">
                <a:solidFill>
                  <a:srgbClr val="0066FF"/>
                </a:solidFill>
              </a:ln>
            </c:spPr>
          </c:marker>
          <c:dPt>
            <c:idx val="3"/>
            <c:marker>
              <c:spPr>
                <a:ln w="76200">
                  <a:solidFill>
                    <a:srgbClr val="0066FF"/>
                  </a:solidFill>
                  <a:prstDash val="solid"/>
                </a:ln>
              </c:spPr>
            </c:marker>
            <c:bubble3D val="0"/>
            <c:spPr>
              <a:ln w="76200">
                <a:solidFill>
                  <a:srgbClr val="0066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AB4-43E5-AF9C-041A79564547}"/>
              </c:ext>
            </c:extLst>
          </c:dPt>
          <c:dPt>
            <c:idx val="4"/>
            <c:marker>
              <c:spPr>
                <a:ln w="76200">
                  <a:solidFill>
                    <a:srgbClr val="0066FF"/>
                  </a:solidFill>
                  <a:prstDash val="solid"/>
                </a:ln>
              </c:spPr>
            </c:marker>
            <c:bubble3D val="0"/>
            <c:spPr>
              <a:ln w="76200">
                <a:solidFill>
                  <a:srgbClr val="0066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175-4F21-9E4A-3C0CD9E04BFA}"/>
              </c:ext>
            </c:extLst>
          </c:dPt>
          <c:dPt>
            <c:idx val="5"/>
            <c:marker>
              <c:spPr>
                <a:ln w="76200">
                  <a:solidFill>
                    <a:srgbClr val="0066FF"/>
                  </a:solidFill>
                  <a:prstDash val="sysDash"/>
                </a:ln>
              </c:spPr>
            </c:marker>
            <c:bubble3D val="0"/>
            <c:spPr>
              <a:ln w="76200">
                <a:solidFill>
                  <a:srgbClr val="0066FF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5-1175-4F21-9E4A-3C0CD9E04BFA}"/>
              </c:ext>
            </c:extLst>
          </c:dPt>
          <c:dLbls>
            <c:dLbl>
              <c:idx val="0"/>
              <c:layout>
                <c:manualLayout>
                  <c:x val="-5.3637457918446325E-2"/>
                  <c:y val="-0.140482220725474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0066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FF-4448-8F4F-9C4E5892F0A6}"/>
                </c:ext>
              </c:extLst>
            </c:dLbl>
            <c:dLbl>
              <c:idx val="1"/>
              <c:layout>
                <c:manualLayout>
                  <c:x val="-4.9103672787540083E-2"/>
                  <c:y val="-0.12990613890123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0066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FF-4448-8F4F-9C4E5892F0A6}"/>
                </c:ext>
              </c:extLst>
            </c:dLbl>
            <c:dLbl>
              <c:idx val="2"/>
              <c:layout>
                <c:manualLayout>
                  <c:x val="-4.0453404862093707E-2"/>
                  <c:y val="-0.132257006165981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0066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FF-4448-8F4F-9C4E5892F0A6}"/>
                </c:ext>
              </c:extLst>
            </c:dLbl>
            <c:dLbl>
              <c:idx val="3"/>
              <c:layout>
                <c:manualLayout>
                  <c:x val="-3.9040439571635471E-2"/>
                  <c:y val="-0.16337334046217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0066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B4-43E5-AF9C-041A79564547}"/>
                </c:ext>
              </c:extLst>
            </c:dLbl>
            <c:dLbl>
              <c:idx val="4"/>
              <c:layout>
                <c:manualLayout>
                  <c:x val="-4.4617645224726256E-2"/>
                  <c:y val="-0.10374664252991497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rgbClr val="095B1E"/>
                        </a:solidFill>
                      </a:rPr>
                      <a:t>80,9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175-4F21-9E4A-3C0CD9E04BFA}"/>
                </c:ext>
              </c:extLst>
            </c:dLbl>
            <c:dLbl>
              <c:idx val="5"/>
              <c:layout>
                <c:manualLayout>
                  <c:x val="-4.3223343811453561E-2"/>
                  <c:y val="-0.11080141422194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75-4F21-9E4A-3C0CD9E04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819B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1 кв. 2025</c:v>
                </c:pt>
                <c:pt idx="1">
                  <c:v>1 полуг. 2025</c:v>
                </c:pt>
                <c:pt idx="2">
                  <c:v>9 мес. 2025</c:v>
                </c:pt>
                <c:pt idx="3">
                  <c:v>12 мес. 2025</c:v>
                </c:pt>
                <c:pt idx="4">
                  <c:v>январь 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91.9</c:v>
                </c:pt>
                <c:pt idx="1">
                  <c:v>89.8</c:v>
                </c:pt>
                <c:pt idx="2">
                  <c:v>79.8</c:v>
                </c:pt>
                <c:pt idx="3">
                  <c:v>77.099999999999994</c:v>
                </c:pt>
                <c:pt idx="4">
                  <c:v>80.900000000000006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FF-4448-8F4F-9C4E5892F0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развития на 2025 г.</c:v>
                </c:pt>
              </c:strCache>
            </c:strRef>
          </c:tx>
          <c:spPr>
            <a:ln w="38100">
              <a:solidFill>
                <a:srgbClr val="E02C39"/>
              </a:solidFill>
            </a:ln>
          </c:spPr>
          <c:marker>
            <c:spPr>
              <a:ln w="38100">
                <a:solidFill>
                  <a:srgbClr val="E02C39"/>
                </a:solidFill>
              </a:ln>
            </c:spPr>
          </c:marker>
          <c:dLbls>
            <c:dLbl>
              <c:idx val="0"/>
              <c:layout>
                <c:manualLayout>
                  <c:x val="-5.0934489351928701E-2"/>
                  <c:y val="9.5502166425952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FF-4448-8F4F-9C4E5892F0A6}"/>
                </c:ext>
              </c:extLst>
            </c:dLbl>
            <c:dLbl>
              <c:idx val="1"/>
              <c:layout>
                <c:manualLayout>
                  <c:x val="-4.2906277474325093E-2"/>
                  <c:y val="9.1833407399177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FF-4448-8F4F-9C4E5892F0A6}"/>
                </c:ext>
              </c:extLst>
            </c:dLbl>
            <c:dLbl>
              <c:idx val="2"/>
              <c:layout>
                <c:manualLayout>
                  <c:x val="-3.9360579959123912E-2"/>
                  <c:y val="9.4962226419286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FF-4448-8F4F-9C4E5892F0A6}"/>
                </c:ext>
              </c:extLst>
            </c:dLbl>
            <c:dLbl>
              <c:idx val="3"/>
              <c:layout>
                <c:manualLayout>
                  <c:x val="-3.4730950329494283E-2"/>
                  <c:y val="0.207024306327074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B4-43E5-AF9C-041A79564547}"/>
                </c:ext>
              </c:extLst>
            </c:dLbl>
            <c:dLbl>
              <c:idx val="4"/>
              <c:layout>
                <c:manualLayout>
                  <c:x val="-3.2068932505271999E-2"/>
                  <c:y val="9.5239417842461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75-4F21-9E4A-3C0CD9E04BFA}"/>
                </c:ext>
              </c:extLst>
            </c:dLbl>
            <c:dLbl>
              <c:idx val="5"/>
              <c:layout>
                <c:manualLayout>
                  <c:x val="-2.2308822612363128E-2"/>
                  <c:y val="9.5239417842461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75-4F21-9E4A-3C0CD9E04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1 кв. 2025</c:v>
                </c:pt>
                <c:pt idx="1">
                  <c:v>1 полуг. 2025</c:v>
                </c:pt>
                <c:pt idx="2">
                  <c:v>9 мес. 2025</c:v>
                </c:pt>
                <c:pt idx="3">
                  <c:v>12 мес. 2025</c:v>
                </c:pt>
                <c:pt idx="4">
                  <c:v>январь 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BFF-4448-8F4F-9C4E5892F0A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563136"/>
        <c:axId val="31577216"/>
      </c:lineChart>
      <c:catAx>
        <c:axId val="3156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577216"/>
        <c:crosses val="autoZero"/>
        <c:auto val="1"/>
        <c:lblAlgn val="ctr"/>
        <c:lblOffset val="100"/>
        <c:noMultiLvlLbl val="0"/>
      </c:catAx>
      <c:valAx>
        <c:axId val="31577216"/>
        <c:scaling>
          <c:orientation val="minMax"/>
          <c:max val="17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1563136"/>
        <c:crosses val="autoZero"/>
        <c:crossBetween val="between"/>
        <c:majorUnit val="20"/>
        <c:minorUnit val="20"/>
      </c:valAx>
    </c:plotArea>
    <c:legend>
      <c:legendPos val="r"/>
      <c:layout>
        <c:manualLayout>
          <c:xMode val="edge"/>
          <c:yMode val="edge"/>
          <c:x val="0.79355973275084468"/>
          <c:y val="0.24967842114765026"/>
          <c:w val="0.19110295170315564"/>
          <c:h val="0.47792523052994118"/>
        </c:manualLayout>
      </c:layout>
      <c:overlay val="0"/>
      <c:txPr>
        <a:bodyPr/>
        <a:lstStyle/>
        <a:p>
          <a:pPr>
            <a:defRPr sz="16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56B-4A1C-9AF6-B6F698B8E647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456B-4A1C-9AF6-B6F698B8E647}"/>
              </c:ext>
            </c:extLst>
          </c:dPt>
          <c:dPt>
            <c:idx val="3"/>
            <c:bubble3D val="0"/>
            <c:explosion val="16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2EC-4ED1-9C28-B8322B55A3AE}"/>
              </c:ext>
            </c:extLst>
          </c:dPt>
          <c:dLbls>
            <c:dLbl>
              <c:idx val="0"/>
              <c:layout>
                <c:manualLayout>
                  <c:x val="-0.10665956740506446"/>
                  <c:y val="-0.353815724720738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6B-4A1C-9AF6-B6F698B8E647}"/>
                </c:ext>
              </c:extLst>
            </c:dLbl>
            <c:dLbl>
              <c:idx val="1"/>
              <c:layout>
                <c:manualLayout>
                  <c:x val="2.5585782329925439E-2"/>
                  <c:y val="0.188832269854421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6B-4A1C-9AF6-B6F698B8E647}"/>
                </c:ext>
              </c:extLst>
            </c:dLbl>
            <c:dLbl>
              <c:idx val="2"/>
              <c:layout>
                <c:manualLayout>
                  <c:x val="-6.5959607874585546E-2"/>
                  <c:y val="-1.15162907137237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6B-4A1C-9AF6-B6F698B8E647}"/>
                </c:ext>
              </c:extLst>
            </c:dLbl>
            <c:dLbl>
              <c:idx val="3"/>
              <c:layout>
                <c:manualLayout>
                  <c:x val="4.1169928161937763E-2"/>
                  <c:y val="-3.26683586203437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EC-4ED1-9C28-B8322B55A3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машины, оборудование</c:v>
                </c:pt>
                <c:pt idx="1">
                  <c:v>строительно-монтажные работы(СМР)</c:v>
                </c:pt>
                <c:pt idx="2">
                  <c:v>прочие работы</c:v>
                </c:pt>
                <c:pt idx="3">
                  <c:v>объекты интеллектуальной собственности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51.2</c:v>
                </c:pt>
                <c:pt idx="1">
                  <c:v>43.5</c:v>
                </c:pt>
                <c:pt idx="2">
                  <c:v>2.2999999999999998</c:v>
                </c:pt>
                <c:pt idx="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6B-4A1C-9AF6-B6F698B8E64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430295702447556"/>
          <c:y val="0.22554139306927609"/>
          <c:w val="0.38658577647600129"/>
          <c:h val="0.54891699291399421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398445132272305E-2"/>
          <c:y val="0.2699807081620561"/>
          <c:w val="0.96006060459942999"/>
          <c:h val="0.520483545809724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задание (год) </c:v>
                </c:pt>
              </c:strCache>
            </c:strRef>
          </c:tx>
          <c:spPr>
            <a:ln w="76200" cmpd="sng">
              <a:solidFill>
                <a:srgbClr val="FF0000"/>
              </a:solidFill>
              <a:headEnd type="oval" w="med" len="med"/>
              <a:tailEnd type="triangle" w="med" len="me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2405167545363714E-2"/>
                  <c:y val="3.50025471424584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26-45E1-931C-ABED492BAFBE}"/>
                </c:ext>
              </c:extLst>
            </c:dLbl>
            <c:dLbl>
              <c:idx val="1"/>
              <c:layout>
                <c:manualLayout>
                  <c:x val="-5.4995551981487534E-2"/>
                  <c:y val="6.2085068626008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26-45E1-931C-ABED492BAFBE}"/>
                </c:ext>
              </c:extLst>
            </c:dLbl>
            <c:dLbl>
              <c:idx val="2"/>
              <c:layout>
                <c:manualLayout>
                  <c:x val="-5.4820564366721012E-3"/>
                  <c:y val="3.2074688178278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26-45E1-931C-ABED492BAFBE}"/>
                </c:ext>
              </c:extLst>
            </c:dLbl>
            <c:dLbl>
              <c:idx val="3"/>
              <c:layout>
                <c:manualLayout>
                  <c:x val="-2.6127266991866946E-2"/>
                  <c:y val="7.26411524605543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26-45E1-931C-ABED492BAFBE}"/>
                </c:ext>
              </c:extLst>
            </c:dLbl>
            <c:dLbl>
              <c:idx val="4"/>
              <c:layout>
                <c:manualLayout>
                  <c:x val="-2.3224237326103844E-2"/>
                  <c:y val="3.3233828228029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F9-4FBC-B634-CED06078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январь</c:v>
                </c:pt>
                <c:pt idx="1">
                  <c:v>январь-июнь</c:v>
                </c:pt>
                <c:pt idx="2">
                  <c:v>январь-декабрь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106.5</c:v>
                </c:pt>
                <c:pt idx="1">
                  <c:v>106.5</c:v>
                </c:pt>
                <c:pt idx="2">
                  <c:v>106.5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CC9-4A4B-B52C-9DB4D13358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целом по городу</c:v>
                </c:pt>
              </c:strCache>
            </c:strRef>
          </c:tx>
          <c:spPr>
            <a:ln w="76200">
              <a:solidFill>
                <a:srgbClr val="0819B8"/>
              </a:solidFill>
              <a:headEnd type="diamond" w="med" len="med"/>
              <a:tailEnd type="triangle" w="med" len="me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9.1073665119479882E-2"/>
                  <c:y val="-3.1954444086158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26-45E1-931C-ABED492BAFBE}"/>
                </c:ext>
              </c:extLst>
            </c:dLbl>
            <c:dLbl>
              <c:idx val="1"/>
              <c:layout>
                <c:manualLayout>
                  <c:x val="-5.6601878054467182E-2"/>
                  <c:y val="-8.8396189661619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26-45E1-931C-ABED492BAFBE}"/>
                </c:ext>
              </c:extLst>
            </c:dLbl>
            <c:dLbl>
              <c:idx val="2"/>
              <c:layout>
                <c:manualLayout>
                  <c:x val="-2.0969404721021413E-2"/>
                  <c:y val="-6.7566679583027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26-45E1-931C-ABED492BAFBE}"/>
                </c:ext>
              </c:extLst>
            </c:dLbl>
            <c:dLbl>
              <c:idx val="3"/>
              <c:layout>
                <c:manualLayout>
                  <c:x val="-3.9553779196020794E-2"/>
                  <c:y val="-9.21109785122708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26-45E1-931C-ABED492BAFBE}"/>
                </c:ext>
              </c:extLst>
            </c:dLbl>
            <c:dLbl>
              <c:idx val="4"/>
              <c:layout>
                <c:manualLayout>
                  <c:x val="-3.22962050316132E-2"/>
                  <c:y val="-6.9844355580831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F9-4FBC-B634-CED06078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solidFill>
                      <a:srgbClr val="06128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январь</c:v>
                </c:pt>
                <c:pt idx="1">
                  <c:v>январь-июнь</c:v>
                </c:pt>
                <c:pt idx="2">
                  <c:v>январь-декабрь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.0">
                  <c:v>109.8</c:v>
                </c:pt>
                <c:pt idx="1">
                  <c:v>106.5</c:v>
                </c:pt>
                <c:pt idx="2">
                  <c:v>103.7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CC9-4A4B-B52C-9DB4D13358E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 организациям торговли</c:v>
                </c:pt>
              </c:strCache>
            </c:strRef>
          </c:tx>
          <c:spPr>
            <a:ln w="57150">
              <a:solidFill>
                <a:srgbClr val="0B7527"/>
              </a:solidFill>
              <a:prstDash val="solid"/>
              <a:headEnd type="none" w="med" len="med"/>
              <a:tailEnd type="triangle" w="med" len="me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8-FA26-45E1-931C-ABED492BAFB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9-FA26-45E1-931C-ABED492BAFBE}"/>
              </c:ext>
            </c:extLst>
          </c:dPt>
          <c:dLbls>
            <c:dLbl>
              <c:idx val="0"/>
              <c:layout>
                <c:manualLayout>
                  <c:x val="-8.1237139104710032E-2"/>
                  <c:y val="-0.107606765153947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26-45E1-931C-ABED492BAFBE}"/>
                </c:ext>
              </c:extLst>
            </c:dLbl>
            <c:dLbl>
              <c:idx val="1"/>
              <c:layout>
                <c:manualLayout>
                  <c:x val="-5.842347202348025E-2"/>
                  <c:y val="-0.164899625414495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26-45E1-931C-ABED492BAFBE}"/>
                </c:ext>
              </c:extLst>
            </c:dLbl>
            <c:dLbl>
              <c:idx val="2"/>
              <c:layout>
                <c:manualLayout>
                  <c:x val="-2.9711674851457735E-2"/>
                  <c:y val="-0.173298834004893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26-45E1-931C-ABED492BAFBE}"/>
                </c:ext>
              </c:extLst>
            </c:dLbl>
            <c:dLbl>
              <c:idx val="3"/>
              <c:layout>
                <c:manualLayout>
                  <c:x val="-4.3908323694665283E-2"/>
                  <c:y val="-0.164836093653093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26-45E1-931C-ABED492BAFBE}"/>
                </c:ext>
              </c:extLst>
            </c:dLbl>
            <c:dLbl>
              <c:idx val="4"/>
              <c:layout>
                <c:manualLayout>
                  <c:x val="-3.22962050316132E-2"/>
                  <c:y val="-0.140932758207631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F9-4FBC-B634-CED06078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solidFill>
                      <a:srgbClr val="0B752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январь</c:v>
                </c:pt>
                <c:pt idx="1">
                  <c:v>январь-июнь</c:v>
                </c:pt>
                <c:pt idx="2">
                  <c:v>январь-декабрь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110.6</c:v>
                </c:pt>
                <c:pt idx="1">
                  <c:v>107.2</c:v>
                </c:pt>
                <c:pt idx="2">
                  <c:v>104.2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CC9-4A4B-B52C-9DB4D13358E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4837120"/>
        <c:axId val="64838656"/>
      </c:lineChart>
      <c:catAx>
        <c:axId val="6483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838656"/>
        <c:crossesAt val="100"/>
        <c:auto val="1"/>
        <c:lblAlgn val="ctr"/>
        <c:lblOffset val="100"/>
        <c:noMultiLvlLbl val="0"/>
      </c:catAx>
      <c:valAx>
        <c:axId val="64838656"/>
        <c:scaling>
          <c:orientation val="minMax"/>
          <c:max val="115"/>
          <c:min val="85"/>
        </c:scaling>
        <c:delete val="1"/>
        <c:axPos val="l"/>
        <c:numFmt formatCode="0.0" sourceLinked="1"/>
        <c:majorTickMark val="none"/>
        <c:minorTickMark val="none"/>
        <c:tickLblPos val="nextTo"/>
        <c:crossAx val="64837120"/>
        <c:crosses val="autoZero"/>
        <c:crossBetween val="between"/>
        <c:majorUnit val="4"/>
        <c:minorUnit val="1"/>
      </c:valAx>
    </c:plotArea>
    <c:legend>
      <c:legendPos val="t"/>
      <c:layout>
        <c:manualLayout>
          <c:xMode val="edge"/>
          <c:yMode val="edge"/>
          <c:x val="4.0354782628319076E-2"/>
          <c:y val="0.70825531580501888"/>
          <c:w val="0.89999993490306629"/>
          <c:h val="0.22780700518370586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601231635419755"/>
          <c:y val="1.2378564795879178E-2"/>
          <c:w val="0.50453246838878785"/>
          <c:h val="0.942453717879585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B7527"/>
            </a:solidFill>
          </c:spPr>
          <c:invertIfNegative val="0"/>
          <c:dLbls>
            <c:dLbl>
              <c:idx val="0"/>
              <c:layout>
                <c:manualLayout>
                  <c:x val="1.1101322075324964E-2"/>
                  <c:y val="4.464481098107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E4-48E4-A7E2-F1071F4B654D}"/>
                </c:ext>
              </c:extLst>
            </c:dLbl>
            <c:dLbl>
              <c:idx val="1"/>
              <c:layout>
                <c:manualLayout>
                  <c:x val="3.0085546050438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E4-48E4-A7E2-F1071F4B654D}"/>
                </c:ext>
              </c:extLst>
            </c:dLbl>
            <c:dLbl>
              <c:idx val="2"/>
              <c:layout>
                <c:manualLayout>
                  <c:x val="7.0547716920342186E-3"/>
                  <c:y val="2.23206478208147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E4-48E4-A7E2-F1071F4B654D}"/>
                </c:ext>
              </c:extLst>
            </c:dLbl>
            <c:dLbl>
              <c:idx val="3"/>
              <c:layout>
                <c:manualLayout>
                  <c:x val="8.4657260304410627E-3"/>
                  <c:y val="-8.9289621962153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E4-48E4-A7E2-F1071F4B654D}"/>
                </c:ext>
              </c:extLst>
            </c:dLbl>
            <c:dLbl>
              <c:idx val="4"/>
              <c:layout>
                <c:manualLayout>
                  <c:x val="2.7996889234529495E-4"/>
                  <c:y val="-6.6967216471615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E4-48E4-A7E2-F1071F4B654D}"/>
                </c:ext>
              </c:extLst>
            </c:dLbl>
            <c:dLbl>
              <c:idx val="5"/>
              <c:layout>
                <c:manualLayout>
                  <c:x val="1.1287634707254749E-2"/>
                  <c:y val="-6.6967216471615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E4-48E4-A7E2-F1071F4B654D}"/>
                </c:ext>
              </c:extLst>
            </c:dLbl>
            <c:dLbl>
              <c:idx val="6"/>
              <c:layout>
                <c:manualLayout>
                  <c:x val="2.1164315076102707E-2"/>
                  <c:y val="4.464481098107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E4-48E4-A7E2-F1071F4B654D}"/>
                </c:ext>
              </c:extLst>
            </c:dLbl>
            <c:dLbl>
              <c:idx val="8"/>
              <c:layout>
                <c:manualLayout>
                  <c:x val="2.9153096855170364E-3"/>
                  <c:y val="1.3393443294323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E4-48E4-A7E2-F1071F4B654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Чистая прибыль</c:v>
                </c:pt>
                <c:pt idx="1">
                  <c:v>Прибыль от реализации продукции</c:v>
                </c:pt>
                <c:pt idx="2">
                  <c:v>Себестоимость</c:v>
                </c:pt>
                <c:pt idx="3">
                  <c:v>Выручка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91.3</c:v>
                </c:pt>
                <c:pt idx="1">
                  <c:v>69.5</c:v>
                </c:pt>
                <c:pt idx="2">
                  <c:v>86.4</c:v>
                </c:pt>
                <c:pt idx="3">
                  <c:v>83.7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0E-4851-BBA1-EE9E34730A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1486720"/>
        <c:axId val="64774912"/>
      </c:barChart>
      <c:catAx>
        <c:axId val="314867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64774912"/>
        <c:crosses val="autoZero"/>
        <c:auto val="1"/>
        <c:lblAlgn val="r"/>
        <c:lblOffset val="100"/>
        <c:noMultiLvlLbl val="0"/>
      </c:catAx>
      <c:valAx>
        <c:axId val="64774912"/>
        <c:scaling>
          <c:orientation val="minMax"/>
          <c:max val="200"/>
        </c:scaling>
        <c:delete val="1"/>
        <c:axPos val="t"/>
        <c:numFmt formatCode="General" sourceLinked="1"/>
        <c:majorTickMark val="none"/>
        <c:minorTickMark val="none"/>
        <c:tickLblPos val="nextTo"/>
        <c:crossAx val="31486720"/>
        <c:crosses val="max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61444169523077"/>
          <c:y val="1.2378564795879178E-2"/>
          <c:w val="0.35908473883730968"/>
          <c:h val="0.961411833492822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7014278255737936E-3"/>
                  <c:y val="4.7417306271368125E-3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8B-4F88-9816-34453521C52B}"/>
                </c:ext>
              </c:extLst>
            </c:dLbl>
            <c:dLbl>
              <c:idx val="1"/>
              <c:layout>
                <c:manualLayout>
                  <c:x val="4.3849863676348726E-3"/>
                  <c:y val="4.7252746327849093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8B-4F88-9816-34453521C52B}"/>
                </c:ext>
              </c:extLst>
            </c:dLbl>
            <c:dLbl>
              <c:idx val="2"/>
              <c:layout>
                <c:manualLayout>
                  <c:x val="8.3742310398837762E-3"/>
                  <c:y val="1.1299880112621704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tx1"/>
                        </a:solidFill>
                      </a:rPr>
                      <a:t>1,2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58B-4F88-9816-34453521C52B}"/>
                </c:ext>
              </c:extLst>
            </c:dLbl>
            <c:dLbl>
              <c:idx val="3"/>
              <c:layout>
                <c:manualLayout>
                  <c:x val="9.8766803688479059E-3"/>
                  <c:y val="4.4645073995266482E-3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2800" dirty="0">
                        <a:solidFill>
                          <a:srgbClr val="FF0000"/>
                        </a:solidFill>
                      </a:rPr>
                      <a:t>-8,4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8B-4F88-9816-34453521C52B}"/>
                </c:ext>
              </c:extLst>
            </c:dLbl>
            <c:dLbl>
              <c:idx val="4"/>
              <c:layout>
                <c:manualLayout>
                  <c:x val="8.7456995136444889E-3"/>
                  <c:y val="1.1161202745269189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8B-4F88-9816-34453521C52B}"/>
                </c:ext>
              </c:extLst>
            </c:dLbl>
            <c:dLbl>
              <c:idx val="5"/>
              <c:layout>
                <c:manualLayout>
                  <c:x val="1.1287634707254749E-2"/>
                  <c:y val="8.9289621962153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8B-4F88-9816-34453521C52B}"/>
                </c:ext>
              </c:extLst>
            </c:dLbl>
            <c:dLbl>
              <c:idx val="6"/>
              <c:layout>
                <c:manualLayout>
                  <c:x val="2.1164315076102707E-2"/>
                  <c:y val="4.464481098107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8B-4F88-9816-34453521C52B}"/>
                </c:ext>
              </c:extLst>
            </c:dLbl>
            <c:dLbl>
              <c:idx val="8"/>
              <c:layout>
                <c:manualLayout>
                  <c:x val="2.9153096855170364E-3"/>
                  <c:y val="1.3393443294323026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8B-4F88-9816-34453521C5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УП "Объединение жилищно-коммунального хозяйства"</c:v>
                </c:pt>
                <c:pt idx="1">
                  <c:v>КУП "Жодинский комбинат общественного питания"</c:v>
                </c:pt>
                <c:pt idx="2">
                  <c:v>ОАО "Жодинский городской рынок"</c:v>
                </c:pt>
                <c:pt idx="3">
                  <c:v>Коммунальные организации г. Жодино</c:v>
                </c:pt>
                <c:pt idx="4">
                  <c:v>Норматив снижения уровня затрат,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1.4</c:v>
                </c:pt>
                <c:pt idx="1">
                  <c:v>-1.1200000000000001</c:v>
                </c:pt>
                <c:pt idx="2">
                  <c:v>1.2</c:v>
                </c:pt>
                <c:pt idx="3">
                  <c:v>-8.4</c:v>
                </c:pt>
                <c:pt idx="4">
                  <c:v>-1.9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0E-4851-BBA1-EE9E34730A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6695936"/>
        <c:axId val="176730496"/>
      </c:barChart>
      <c:catAx>
        <c:axId val="1766959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730496"/>
        <c:crosses val="autoZero"/>
        <c:auto val="1"/>
        <c:lblAlgn val="r"/>
        <c:lblOffset val="60"/>
        <c:noMultiLvlLbl val="0"/>
      </c:catAx>
      <c:valAx>
        <c:axId val="176730496"/>
        <c:scaling>
          <c:orientation val="minMax"/>
          <c:max val="90"/>
        </c:scaling>
        <c:delete val="1"/>
        <c:axPos val="b"/>
        <c:numFmt formatCode="General" sourceLinked="1"/>
        <c:majorTickMark val="none"/>
        <c:minorTickMark val="none"/>
        <c:tickLblPos val="nextTo"/>
        <c:crossAx val="17669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111913491093583E-2"/>
          <c:y val="7.176980335518255E-4"/>
          <c:w val="0.96604938271604934"/>
          <c:h val="0.7611765359404510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68352"/>
        <c:axId val="176469888"/>
      </c:barChart>
      <c:catAx>
        <c:axId val="176468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469888"/>
        <c:crosses val="autoZero"/>
        <c:auto val="1"/>
        <c:lblAlgn val="ctr"/>
        <c:lblOffset val="100"/>
        <c:noMultiLvlLbl val="0"/>
      </c:catAx>
      <c:valAx>
        <c:axId val="176469888"/>
        <c:scaling>
          <c:orientation val="minMax"/>
          <c:max val="7"/>
        </c:scaling>
        <c:delete val="1"/>
        <c:axPos val="l"/>
        <c:numFmt formatCode="General" sourceLinked="1"/>
        <c:majorTickMark val="out"/>
        <c:minorTickMark val="none"/>
        <c:tickLblPos val="nextTo"/>
        <c:crossAx val="176468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91957507366904E-2"/>
          <c:y val="3.4643968130525178E-2"/>
          <c:w val="0.82727926853013689"/>
          <c:h val="0.86798540241560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6A5-4DCF-958D-21456A4019C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A5-4DCF-958D-21456A4019C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-5,1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6A5-4DCF-958D-21456A4019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-5,3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6A5-4DCF-958D-21456A4019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задание</c:v>
                </c:pt>
                <c:pt idx="1">
                  <c:v>фактичести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A5-4DCF-958D-21456A4019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6527232"/>
        <c:axId val="176534272"/>
      </c:barChart>
      <c:catAx>
        <c:axId val="17652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534272"/>
        <c:crosses val="autoZero"/>
        <c:auto val="1"/>
        <c:lblAlgn val="ctr"/>
        <c:lblOffset val="100"/>
        <c:noMultiLvlLbl val="0"/>
      </c:catAx>
      <c:valAx>
        <c:axId val="176534272"/>
        <c:scaling>
          <c:orientation val="minMax"/>
          <c:max val="6"/>
        </c:scaling>
        <c:delete val="1"/>
        <c:axPos val="l"/>
        <c:numFmt formatCode="General" sourceLinked="1"/>
        <c:majorTickMark val="out"/>
        <c:minorTickMark val="none"/>
        <c:tickLblPos val="nextTo"/>
        <c:crossAx val="176527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524169031723748E-2"/>
          <c:w val="0.93517462594151446"/>
          <c:h val="0.902407876527106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E9B-4035-9EBD-CA8747E3916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-4,2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E9B-4035-9EBD-CA8747E391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-9,8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065-4C2F-8D7C-70E67C02E4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задание</c:v>
                </c:pt>
                <c:pt idx="1">
                  <c:v>фактичести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4.2</c:v>
                </c:pt>
                <c:pt idx="1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9B-4035-9EBD-CA8747E391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6591616"/>
        <c:axId val="176594304"/>
      </c:barChart>
      <c:catAx>
        <c:axId val="176591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594304"/>
        <c:crosses val="autoZero"/>
        <c:auto val="1"/>
        <c:lblAlgn val="ctr"/>
        <c:lblOffset val="100"/>
        <c:noMultiLvlLbl val="0"/>
      </c:catAx>
      <c:valAx>
        <c:axId val="176594304"/>
        <c:scaling>
          <c:orientation val="minMax"/>
          <c:max val="11"/>
        </c:scaling>
        <c:delete val="1"/>
        <c:axPos val="l"/>
        <c:numFmt formatCode="General" sourceLinked="1"/>
        <c:majorTickMark val="out"/>
        <c:minorTickMark val="none"/>
        <c:tickLblPos val="nextTo"/>
        <c:crossAx val="176591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397548420545875E-2"/>
          <c:y val="3.925456804997042E-2"/>
          <c:w val="0.80176190404456005"/>
          <c:h val="0.77476140676282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explosion val="27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E19-4FE7-A082-5A905E50665B}"/>
              </c:ext>
            </c:extLst>
          </c:dPt>
          <c:dLbls>
            <c:dLbl>
              <c:idx val="1"/>
              <c:layout>
                <c:manualLayout>
                  <c:x val="7.7602488612376397E-2"/>
                  <c:y val="-0.71677818840933638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19-4FE7-A082-5A905E50665B}"/>
                </c:ext>
              </c:extLst>
            </c:dLbl>
            <c:dLbl>
              <c:idx val="2"/>
              <c:layout>
                <c:manualLayout>
                  <c:x val="-5.6438173536273749E-2"/>
                  <c:y val="4.47986367755835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19-4FE7-A082-5A905E50665B}"/>
                </c:ext>
              </c:extLst>
            </c:dLbl>
            <c:dLbl>
              <c:idx val="3"/>
              <c:layout>
                <c:manualLayout>
                  <c:x val="0.13404066214865015"/>
                  <c:y val="-5.16907347410579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19-4FE7-A082-5A905E506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1">
                  <c:v>Республиканские </c:v>
                </c:pt>
                <c:pt idx="2">
                  <c:v>Коммунальные</c:v>
                </c:pt>
                <c:pt idx="3">
                  <c:v>Без ведомственные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48.6</c:v>
                </c:pt>
                <c:pt idx="2">
                  <c:v>0.8</c:v>
                </c:pt>
                <c:pt idx="3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0B-4F5B-8E0D-AC5526A6B2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4091952745991183E-2"/>
          <c:y val="0.83734703069968364"/>
          <c:w val="0.97181609450801765"/>
          <c:h val="0.14197667540389322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01.01.2025</c:v>
                </c:pt>
              </c:strCache>
            </c:strRef>
          </c:tx>
          <c:spPr>
            <a:solidFill>
              <a:srgbClr val="A6A6A6"/>
            </a:solidFill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Юридические лица</c:v>
                </c:pt>
                <c:pt idx="1">
                  <c:v>Индивидуальные предприниматели</c:v>
                </c:pt>
                <c:pt idx="2">
                  <c:v>Всего субъектов хозяйствования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519</c:v>
                </c:pt>
                <c:pt idx="1">
                  <c:v>1888</c:v>
                </c:pt>
                <c:pt idx="2">
                  <c:v>2407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6730-484B-AEB4-C8BEBC8ADE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01.01.2026</c:v>
                </c:pt>
              </c:strCache>
            </c:strRef>
          </c:tx>
          <c:spPr>
            <a:solidFill>
              <a:srgbClr val="632523"/>
            </a:solidFill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Юридические лица</c:v>
                </c:pt>
                <c:pt idx="1">
                  <c:v>Индивидуальные предприниматели</c:v>
                </c:pt>
                <c:pt idx="2">
                  <c:v>Всего субъектов хозяйствования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553</c:v>
                </c:pt>
                <c:pt idx="1">
                  <c:v>1501</c:v>
                </c:pt>
                <c:pt idx="2">
                  <c:v>2057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1-6730-484B-AEB4-C8BEBC8ADE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76965120"/>
        <c:axId val="176966656"/>
        <c:axId val="0"/>
      </c:bar3DChart>
      <c:catAx>
        <c:axId val="176965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966656"/>
        <c:crosses val="autoZero"/>
        <c:auto val="1"/>
        <c:lblAlgn val="ctr"/>
        <c:lblOffset val="100"/>
        <c:noMultiLvlLbl val="1"/>
      </c:catAx>
      <c:valAx>
        <c:axId val="176966656"/>
        <c:scaling>
          <c:orientation val="minMax"/>
          <c:max val="2700"/>
        </c:scaling>
        <c:delete val="1"/>
        <c:axPos val="l"/>
        <c:numFmt formatCode="General" sourceLinked="1"/>
        <c:majorTickMark val="none"/>
        <c:minorTickMark val="none"/>
        <c:tickLblPos val="nextTo"/>
        <c:crossAx val="1769651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7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ПРОМЫШЛЕННОГО ПРОИЗВОДСТВА                    В РАЗРЕЗЕ ПОДЧИНЕННОСТИ,</a:t>
            </a:r>
            <a:r>
              <a:rPr lang="ru-RU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7.3712734178179459E-2"/>
          <c:y val="3.804043559430216E-2"/>
        </c:manualLayout>
      </c:layout>
      <c:overlay val="1"/>
    </c:title>
    <c:autoTitleDeleted val="0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04684198402809E-4"/>
          <c:y val="0.35104977442593527"/>
          <c:w val="0.72707767669127943"/>
          <c:h val="0.509259597139103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целом по городу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EACAB8"/>
              </a:solidFill>
            </c:spPr>
            <c:extLst>
              <c:ext xmlns:c16="http://schemas.microsoft.com/office/drawing/2014/chart" uri="{C3380CC4-5D6E-409C-BE32-E72D297353CC}">
                <c16:uniqueId val="{00000001-4F8E-4FBA-B59C-871553ADC5B5}"/>
              </c:ext>
            </c:extLst>
          </c:dPt>
          <c:dLbls>
            <c:dLbl>
              <c:idx val="0"/>
              <c:layout>
                <c:manualLayout>
                  <c:x val="-2.0030067489747762E-2"/>
                  <c:y val="-0.537324186201533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8E-4FBA-B59C-871553ADC5B5}"/>
                </c:ext>
              </c:extLst>
            </c:dLbl>
            <c:dLbl>
              <c:idx val="1"/>
              <c:layout>
                <c:manualLayout>
                  <c:x val="-6.8817471610231745E-2"/>
                  <c:y val="-3.2472503055216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8E-4FBA-B59C-871553ADC5B5}"/>
                </c:ext>
              </c:extLst>
            </c:dLbl>
            <c:dLbl>
              <c:idx val="2"/>
              <c:layout>
                <c:manualLayout>
                  <c:x val="7.1416636286304527E-2"/>
                  <c:y val="-7.67489723364070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8E-4FBA-B59C-871553ADC5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Республиканские</c:v>
                </c:pt>
                <c:pt idx="1">
                  <c:v>Коммунальные</c:v>
                </c:pt>
                <c:pt idx="2">
                  <c:v>Без ведомственные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87.6</c:v>
                </c:pt>
                <c:pt idx="1">
                  <c:v>0.7</c:v>
                </c:pt>
                <c:pt idx="2">
                  <c:v>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31-413D-84B3-5B6090EC071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0443285758593099"/>
          <c:y val="0.29581595105023517"/>
          <c:w val="0.24517881790464374"/>
          <c:h val="0.50927725408581748"/>
        </c:manualLayout>
      </c:layout>
      <c:overlay val="0"/>
      <c:txPr>
        <a:bodyPr/>
        <a:lstStyle/>
        <a:p>
          <a:pPr>
            <a:defRPr sz="17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58304900483557E-2"/>
          <c:y val="2.6775568032080081E-2"/>
          <c:w val="0.9069416950995165"/>
          <c:h val="0.570567613292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3274-4D39-B5F0-CF5F21FCE61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3274-4D39-B5F0-CF5F21FCE616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3274-4D39-B5F0-CF5F21FCE616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3274-4D39-B5F0-CF5F21FCE616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3274-4D39-B5F0-CF5F21FCE616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3274-4D39-B5F0-CF5F21FCE616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3274-4D39-B5F0-CF5F21FCE616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F-3274-4D39-B5F0-CF5F21FCE616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1-3274-4D39-B5F0-CF5F21FCE616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3-3274-4D39-B5F0-CF5F21FCE616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5-3274-4D39-B5F0-CF5F21FCE616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7-3274-4D39-B5F0-CF5F21FCE616}"/>
              </c:ext>
            </c:extLst>
          </c:dPt>
          <c:dLbls>
            <c:dLbl>
              <c:idx val="1"/>
              <c:layout>
                <c:manualLayout>
                  <c:x val="-1.036215558945629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274-4D39-B5F0-CF5F21FCE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ИТОГО ПО ГОРОДУ</c:v>
                </c:pt>
                <c:pt idx="1">
                  <c:v>СООО "ЛАМА-МЕБЕЛЬ"</c:v>
                </c:pt>
                <c:pt idx="2">
                  <c:v>ООО "БАЗДОРМАШ"</c:v>
                </c:pt>
                <c:pt idx="3">
                  <c:v>ОАО "БЕЛАЗ-СЕРВИС"</c:v>
                </c:pt>
                <c:pt idx="4">
                  <c:v>ООО "РУПТУР-ПРО"</c:v>
                </c:pt>
                <c:pt idx="5">
                  <c:v>ОАО "Свiтанак"</c:v>
                </c:pt>
                <c:pt idx="6">
                  <c:v>ООО "БАЗТЬЮБ"</c:v>
                </c:pt>
                <c:pt idx="7">
                  <c:v>ОАО "РЕМИЗ"</c:v>
                </c:pt>
                <c:pt idx="8">
                  <c:v>СП "Белюкс ЛТД" ООО</c:v>
                </c:pt>
                <c:pt idx="9">
                  <c:v>ОАО "КЗТШ"</c:v>
                </c:pt>
                <c:pt idx="10">
                  <c:v>ОАО "БЕЛАЗ"</c:v>
                </c:pt>
                <c:pt idx="11">
                  <c:v>ООО "ЭТОН"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77.099999999999994</c:v>
                </c:pt>
                <c:pt idx="1">
                  <c:v>132.5</c:v>
                </c:pt>
                <c:pt idx="2">
                  <c:v>145.4</c:v>
                </c:pt>
                <c:pt idx="3">
                  <c:v>105.8</c:v>
                </c:pt>
                <c:pt idx="4" formatCode="0.0">
                  <c:v>102</c:v>
                </c:pt>
                <c:pt idx="5">
                  <c:v>96.6</c:v>
                </c:pt>
                <c:pt idx="6">
                  <c:v>95.2</c:v>
                </c:pt>
                <c:pt idx="7">
                  <c:v>88.5</c:v>
                </c:pt>
                <c:pt idx="8">
                  <c:v>85.2</c:v>
                </c:pt>
                <c:pt idx="9">
                  <c:v>76.400000000000006</c:v>
                </c:pt>
                <c:pt idx="10">
                  <c:v>74.3</c:v>
                </c:pt>
                <c:pt idx="11">
                  <c:v>69.099999999999994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274-4D39-B5F0-CF5F21FCE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60096"/>
        <c:axId val="165861632"/>
      </c:barChart>
      <c:catAx>
        <c:axId val="16586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861632"/>
        <c:crosses val="autoZero"/>
        <c:auto val="1"/>
        <c:lblAlgn val="ctr"/>
        <c:lblOffset val="100"/>
        <c:noMultiLvlLbl val="0"/>
      </c:catAx>
      <c:valAx>
        <c:axId val="16586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860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086330560105055"/>
          <c:y val="0.2272660493863255"/>
          <c:w val="0.57554938577255899"/>
          <c:h val="0.561712441307690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DE8-433D-8B2A-54ACAD10E0DB}"/>
              </c:ext>
            </c:extLst>
          </c:dPt>
          <c:dLbls>
            <c:dLbl>
              <c:idx val="0"/>
              <c:layout>
                <c:manualLayout>
                  <c:x val="0.12909885497775431"/>
                  <c:y val="-1.8592597898479116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dirty="0"/>
                      <a:t>ОАО "КЗТШ"
6,6%</a:t>
                    </a:r>
                    <a:endParaRPr lang="ru-RU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C8C-4106-8DA6-0947BFB44B37}"/>
                </c:ext>
              </c:extLst>
            </c:dLbl>
            <c:dLbl>
              <c:idx val="1"/>
              <c:layout>
                <c:manualLayout>
                  <c:x val="0.14309853394347982"/>
                  <c:y val="9.7609768505253797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dirty="0"/>
                      <a:t>ОАО "Св</a:t>
                    </a:r>
                    <a:r>
                      <a:rPr lang="en-US" sz="1600" dirty="0"/>
                      <a:t>i</a:t>
                    </a:r>
                    <a:r>
                      <a:rPr lang="ru-RU" sz="1600" dirty="0"/>
                      <a:t>танак"
0,3%</a:t>
                    </a:r>
                    <a:endParaRPr lang="ru-RU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C8C-4106-8DA6-0947BFB44B37}"/>
                </c:ext>
              </c:extLst>
            </c:dLbl>
            <c:dLbl>
              <c:idx val="2"/>
              <c:layout>
                <c:manualLayout>
                  <c:x val="0.1204817146495013"/>
                  <c:y val="5.0051090814470907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800" dirty="0"/>
                      <a:t>ОАО "БЕЛАЗ"
89,1%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DE8-433D-8B2A-54ACAD10E0DB}"/>
                </c:ext>
              </c:extLst>
            </c:dLbl>
            <c:dLbl>
              <c:idx val="3"/>
              <c:layout>
                <c:manualLayout>
                  <c:x val="-0.18869503648364083"/>
                  <c:y val="0.13472589302942944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dirty="0"/>
                      <a:t>ОАО "РЕМИЗ"
0,2%</a:t>
                    </a:r>
                    <a:endParaRPr lang="ru-RU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C8C-4106-8DA6-0947BFB44B37}"/>
                </c:ext>
              </c:extLst>
            </c:dLbl>
            <c:dLbl>
              <c:idx val="4"/>
              <c:layout>
                <c:manualLayout>
                  <c:x val="-0.16935068097355005"/>
                  <c:y val="2.1362027026236852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dirty="0"/>
                      <a:t>СП "Белюкс ЛТД", ООО
0,3%</a:t>
                    </a:r>
                    <a:endParaRPr lang="ru-RU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C8C-4106-8DA6-0947BFB44B37}"/>
                </c:ext>
              </c:extLst>
            </c:dLbl>
            <c:dLbl>
              <c:idx val="5"/>
              <c:layout>
                <c:manualLayout>
                  <c:x val="-8.1226432547434196E-2"/>
                  <c:y val="-0.108568894391851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ООО "ЭТОН"
0,7%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C8C-4106-8DA6-0947BFB44B37}"/>
                </c:ext>
              </c:extLst>
            </c:dLbl>
            <c:dLbl>
              <c:idx val="6"/>
              <c:layout>
                <c:manualLayout>
                  <c:x val="9.8835026471724555E-2"/>
                  <c:y val="-0.1337477487881463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dirty="0"/>
                      <a:t>ООО "БАЗтьюб"
1,3%</a:t>
                    </a:r>
                    <a:endParaRPr lang="ru-RU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C8C-4106-8DA6-0947BFB44B37}"/>
                </c:ext>
              </c:extLst>
            </c:dLbl>
            <c:dLbl>
              <c:idx val="7"/>
              <c:layout>
                <c:manualLayout>
                  <c:x val="0.17718257962828945"/>
                  <c:y val="-0.1091488738093428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Прочие
1,5%</a:t>
                    </a:r>
                    <a:endParaRPr lang="ru-RU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C8C-4106-8DA6-0947BFB44B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ОАО "КЗТШ"</c:v>
                </c:pt>
                <c:pt idx="1">
                  <c:v>ОАО "Свiтанак"</c:v>
                </c:pt>
                <c:pt idx="2">
                  <c:v>ОАО "БЕЛАЗ"</c:v>
                </c:pt>
                <c:pt idx="3">
                  <c:v>ОАО "РЕМИЗ"</c:v>
                </c:pt>
                <c:pt idx="4">
                  <c:v>СП "Белюкс ЛТД", ООО</c:v>
                </c:pt>
                <c:pt idx="5">
                  <c:v>ООО "ЭТОН"</c:v>
                </c:pt>
                <c:pt idx="6">
                  <c:v>ООО "БАЗтьюб"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6.6000000000000003E-2</c:v>
                </c:pt>
                <c:pt idx="1">
                  <c:v>3.0000000000000001E-3</c:v>
                </c:pt>
                <c:pt idx="2">
                  <c:v>0.89100000000000001</c:v>
                </c:pt>
                <c:pt idx="3">
                  <c:v>2E-3</c:v>
                </c:pt>
                <c:pt idx="4">
                  <c:v>3.0000000000000001E-3</c:v>
                </c:pt>
                <c:pt idx="5">
                  <c:v>7.0000000000000001E-3</c:v>
                </c:pt>
                <c:pt idx="6">
                  <c:v>1.2999999999999999E-2</c:v>
                </c:pt>
                <c:pt idx="7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31-413D-84B3-5B6090EC071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53870282518536E-2"/>
          <c:y val="3.1568088887784146E-2"/>
          <c:w val="0.93529225943496297"/>
          <c:h val="0.85968492923166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B7527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14793050501033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64-42BF-8615-B416F641CF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01.01.2025</c:v>
                </c:pt>
                <c:pt idx="1">
                  <c:v>на 01.01.2026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252.5</c:v>
                </c:pt>
                <c:pt idx="1">
                  <c:v>296.10000000000002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2BF-8615-B416F641CF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733440"/>
        <c:axId val="30748672"/>
      </c:barChart>
      <c:catAx>
        <c:axId val="3073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8672"/>
        <c:crosses val="autoZero"/>
        <c:auto val="1"/>
        <c:lblAlgn val="ctr"/>
        <c:lblOffset val="100"/>
        <c:noMultiLvlLbl val="0"/>
      </c:catAx>
      <c:valAx>
        <c:axId val="30748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733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4223330024262537E-2"/>
          <c:w val="0.93743821008125428"/>
          <c:h val="0.786614410755216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CE3D-4C53-A089-2BD5B131BCC0}"/>
              </c:ext>
            </c:extLst>
          </c:dPt>
          <c:dLbls>
            <c:dLbl>
              <c:idx val="0"/>
              <c:layout>
                <c:manualLayout>
                  <c:x val="0.35018257838150407"/>
                  <c:y val="-7.3961316126165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D-4C53-A089-2BD5B131BCC0}"/>
                </c:ext>
              </c:extLst>
            </c:dLbl>
            <c:dLbl>
              <c:idx val="1"/>
              <c:layout>
                <c:manualLayout>
                  <c:x val="-0.12013562907978599"/>
                  <c:y val="3.98253240679351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3D-4C53-A089-2BD5B131BCC0}"/>
                </c:ext>
              </c:extLst>
            </c:dLbl>
            <c:dLbl>
              <c:idx val="2"/>
              <c:layout>
                <c:manualLayout>
                  <c:x val="0.19681794551369203"/>
                  <c:y val="-1.99126620339675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3D-4C53-A089-2BD5B131B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Республиканские </c:v>
                </c:pt>
                <c:pt idx="1">
                  <c:v>Коммунальные</c:v>
                </c:pt>
                <c:pt idx="2">
                  <c:v>Без ведомственные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%">
                  <c:v>0.97099999999999997</c:v>
                </c:pt>
                <c:pt idx="1">
                  <c:v>0</c:v>
                </c:pt>
                <c:pt idx="2" formatCode="0.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3D-4C53-A089-2BD5B131BC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2753818970561033E-2"/>
          <c:y val="0.73514400066507524"/>
          <c:w val="0.98476806573068698"/>
          <c:h val="0.24977304307549791"/>
        </c:manualLayout>
      </c:layout>
      <c:overlay val="1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инновационной продукции в объеме производства предприятия, %</a:t>
            </a:r>
          </a:p>
        </c:rich>
      </c:tx>
      <c:overlay val="1"/>
    </c:title>
    <c:autoTitleDeleted val="0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15803558058766"/>
          <c:y val="0.21009054549494502"/>
          <c:w val="0.65034742516531985"/>
          <c:h val="0.769616956140675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0165682073972456E-2"/>
                  <c:y val="0.27756237554801605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77-447D-A57F-347CCD96C751}"/>
                </c:ext>
              </c:extLst>
            </c:dLbl>
            <c:dLbl>
              <c:idx val="1"/>
              <c:layout>
                <c:manualLayout>
                  <c:x val="-8.145230240118248E-4"/>
                  <c:y val="0.11802182487239074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77-447D-A57F-347CCD96C751}"/>
                </c:ext>
              </c:extLst>
            </c:dLbl>
            <c:dLbl>
              <c:idx val="2"/>
              <c:layout>
                <c:manualLayout>
                  <c:x val="-6.7016708288451009E-3"/>
                  <c:y val="-9.5233060665456074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77-447D-A57F-347CCD96C751}"/>
                </c:ext>
              </c:extLst>
            </c:dLbl>
            <c:dLbl>
              <c:idx val="3"/>
              <c:layout>
                <c:manualLayout>
                  <c:x val="-1.9023096406655095E-2"/>
                  <c:y val="-7.586528856682880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6C-4A03-BEC1-F324B38C2F1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БЕЛАЗ </c:v>
                </c:pt>
                <c:pt idx="1">
                  <c:v>КЗТШ</c:v>
                </c:pt>
                <c:pt idx="2">
                  <c:v>СВIТАНАК</c:v>
                </c:pt>
                <c:pt idx="3">
                  <c:v>РЕМИЗ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67.099999999999994</c:v>
                </c:pt>
                <c:pt idx="1">
                  <c:v>18.899999999999999</c:v>
                </c:pt>
                <c:pt idx="2">
                  <c:v>19.100000000000001</c:v>
                </c:pt>
                <c:pt idx="3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C9-4A4B-B52C-9DB4D1335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0658960598580831"/>
          <c:y val="0.19314734260295865"/>
          <c:w val="0.18420851789414702"/>
          <c:h val="0.38306854793911788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городу</c:v>
                </c:pt>
              </c:strCache>
            </c:strRef>
          </c:tx>
          <c:spPr>
            <a:ln w="76200" cmpd="sng">
              <a:solidFill>
                <a:srgbClr val="FF0000"/>
              </a:solidFill>
              <a:headEnd type="none" w="med" len="med"/>
              <a:tailEnd type="triangle" w="med" len="med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51.1</c:v>
                </c:pt>
                <c:pt idx="1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CC9-4A4B-B52C-9DB4D13358E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4495616"/>
        <c:axId val="64498304"/>
      </c:lineChart>
      <c:catAx>
        <c:axId val="6449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498304"/>
        <c:crossesAt val="100"/>
        <c:auto val="1"/>
        <c:lblAlgn val="ctr"/>
        <c:lblOffset val="100"/>
        <c:noMultiLvlLbl val="0"/>
      </c:catAx>
      <c:valAx>
        <c:axId val="64498304"/>
        <c:scaling>
          <c:orientation val="minMax"/>
          <c:max val="100"/>
        </c:scaling>
        <c:delete val="1"/>
        <c:axPos val="l"/>
        <c:numFmt formatCode="0.0" sourceLinked="1"/>
        <c:majorTickMark val="none"/>
        <c:minorTickMark val="none"/>
        <c:tickLblPos val="nextTo"/>
        <c:crossAx val="644956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45663026688791E-2"/>
          <c:y val="2.4250777691367627E-2"/>
          <c:w val="0.96870867394662241"/>
          <c:h val="0.5888732849127874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задание, %</c:v>
                </c:pt>
              </c:strCache>
            </c:strRef>
          </c:tx>
          <c:spPr>
            <a:solidFill>
              <a:srgbClr val="CA4B05"/>
            </a:solidFill>
          </c:spPr>
          <c:invertIfNegative val="1"/>
          <c:dLbls>
            <c:dLbl>
              <c:idx val="0"/>
              <c:layout>
                <c:manualLayout>
                  <c:x val="-1.5645663026688791E-2"/>
                  <c:y val="-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1C-4A20-9FA1-69E78E6269A1}"/>
                </c:ext>
              </c:extLst>
            </c:dLbl>
            <c:dLbl>
              <c:idx val="1"/>
              <c:layout>
                <c:manualLayout>
                  <c:x val="-2.4179661041246314E-2"/>
                  <c:y val="6.9619457487179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1C-4A20-9FA1-69E78E6269A1}"/>
                </c:ext>
              </c:extLst>
            </c:dLbl>
            <c:dLbl>
              <c:idx val="2"/>
              <c:layout>
                <c:manualLayout>
                  <c:x val="-1.5645663026688791E-2"/>
                  <c:y val="6.9619457487179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1C-4A20-9FA1-69E78E6269A1}"/>
                </c:ext>
              </c:extLst>
            </c:dLbl>
            <c:dLbl>
              <c:idx val="3"/>
              <c:layout>
                <c:manualLayout>
                  <c:x val="-1.4223330024262433E-2"/>
                  <c:y val="-2.3206485829059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1C-4A20-9FA1-69E78E626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г. Жодино</c:v>
                </c:pt>
                <c:pt idx="1">
                  <c:v>Республиканские</c:v>
                </c:pt>
                <c:pt idx="2">
                  <c:v>Коммунальные </c:v>
                </c:pt>
                <c:pt idx="3">
                  <c:v>Без ведомственные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100.1</c:v>
                </c:pt>
                <c:pt idx="1">
                  <c:v>100.1</c:v>
                </c:pt>
                <c:pt idx="2">
                  <c:v>100.1</c:v>
                </c:pt>
                <c:pt idx="3">
                  <c:v>100.1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0C48-40BB-A79B-76AFAA450E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 за  2025  г.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>
                <c:manualLayout>
                  <c:x val="-4.2669990072787614E-3"/>
                  <c:y val="-1.8565188663247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1C-4A20-9FA1-69E78E6269A1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1C-4A20-9FA1-69E78E626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г. Жодино</c:v>
                </c:pt>
                <c:pt idx="1">
                  <c:v>Республиканские</c:v>
                </c:pt>
                <c:pt idx="2">
                  <c:v>Коммунальные </c:v>
                </c:pt>
                <c:pt idx="3">
                  <c:v>Без ведомственные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104.9</c:v>
                </c:pt>
                <c:pt idx="1">
                  <c:v>122.5</c:v>
                </c:pt>
                <c:pt idx="2">
                  <c:v>139.9</c:v>
                </c:pt>
                <c:pt idx="3">
                  <c:v>64.7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82-4F3D-8514-DB5A53D957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4604416"/>
        <c:axId val="64610304"/>
      </c:barChart>
      <c:catAx>
        <c:axId val="64604416"/>
        <c:scaling>
          <c:orientation val="minMax"/>
        </c:scaling>
        <c:delete val="0"/>
        <c:axPos val="b"/>
        <c:numFmt formatCode="dd/mm/yyyy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4610304"/>
        <c:crosses val="autoZero"/>
        <c:auto val="1"/>
        <c:lblAlgn val="ctr"/>
        <c:lblOffset val="100"/>
        <c:noMultiLvlLbl val="1"/>
      </c:catAx>
      <c:valAx>
        <c:axId val="64610304"/>
        <c:scaling>
          <c:orientation val="minMax"/>
          <c:max val="170"/>
          <c:min val="1"/>
        </c:scaling>
        <c:delete val="1"/>
        <c:axPos val="l"/>
        <c:numFmt formatCode="@" sourceLinked="0"/>
        <c:majorTickMark val="none"/>
        <c:minorTickMark val="none"/>
        <c:tickLblPos val="nextTo"/>
        <c:crossAx val="64604416"/>
        <c:crosses val="autoZero"/>
        <c:crossBetween val="between"/>
        <c:majorUnit val="10"/>
        <c:minorUnit val="2"/>
      </c:valAx>
    </c:plotArea>
    <c:legend>
      <c:legendPos val="b"/>
      <c:layout>
        <c:manualLayout>
          <c:xMode val="edge"/>
          <c:yMode val="edge"/>
          <c:x val="8.2819762857890347E-2"/>
          <c:y val="0.82515362876347076"/>
          <c:w val="0.72684912249893385"/>
          <c:h val="7.4978328431343888E-2"/>
        </c:manualLayout>
      </c:layout>
      <c:overlay val="0"/>
      <c:txPr>
        <a:bodyPr/>
        <a:lstStyle/>
        <a:p>
          <a:pPr>
            <a:defRPr sz="2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1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0.42805</cdr:x>
      <cdr:y>0.15047</cdr:y>
    </cdr:from>
    <cdr:to>
      <cdr:x>0.47841</cdr:x>
      <cdr:y>0.22571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929CD2AA-13C6-4B09-90B4-FBE0EF5479A2}"/>
            </a:ext>
          </a:extLst>
        </cdr:cNvPr>
        <cdr:cNvCxnSpPr/>
      </cdr:nvCxnSpPr>
      <cdr:spPr>
        <a:xfrm xmlns:a="http://schemas.openxmlformats.org/drawingml/2006/main" flipV="1">
          <a:off x="3672408" y="720080"/>
          <a:ext cx="432048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0.61333</cdr:x>
      <cdr:y>0.07816</cdr:y>
    </cdr:from>
    <cdr:to>
      <cdr:x>0.70667</cdr:x>
      <cdr:y>0.17585</cdr:y>
    </cdr:to>
    <cdr:cxnSp macro="">
      <cdr:nvCxnSpPr>
        <cdr:cNvPr id="5" name="Прямая соединительная линия 4">
          <a:extLst xmlns:a="http://schemas.openxmlformats.org/drawingml/2006/main">
            <a:ext uri="{FF2B5EF4-FFF2-40B4-BE49-F238E27FC236}">
              <a16:creationId xmlns:a16="http://schemas.microsoft.com/office/drawing/2014/main" id="{7ED35BC8-E539-E115-2BB2-DD6248A9481D}"/>
            </a:ext>
          </a:extLst>
        </cdr:cNvPr>
        <cdr:cNvCxnSpPr/>
      </cdr:nvCxnSpPr>
      <cdr:spPr>
        <a:xfrm xmlns:a="http://schemas.openxmlformats.org/drawingml/2006/main" flipV="1">
          <a:off x="3312368" y="288031"/>
          <a:ext cx="504056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0.78082</cdr:x>
      <cdr:y>0.325</cdr:y>
    </cdr:from>
    <cdr:to>
      <cdr:x>0.87671</cdr:x>
      <cdr:y>0.485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71966" y="1857388"/>
          <a:ext cx="50006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2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355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355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31BBAE17-600F-4A6C-9948-A9A806B0521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173"/>
            <a:ext cx="2919413" cy="49355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173"/>
            <a:ext cx="2919412" cy="49355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257E7475-2C3E-4349-8BE5-F2C3E7BD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25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8" y="9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6F0D846E-F2DE-42E4-B8BC-F4A3B69E37F3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8"/>
            <a:ext cx="5388610" cy="443984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8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74BAA801-5A3C-4E39-85C0-C2CA075285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8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AA801-5A3C-4E39-85C0-C2CA0752852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1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2C573-667F-4697-9806-7DD0743A75C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7A71F-DC4D-42E3-A803-AA8FA2F022DB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7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2C573-667F-4697-9806-7DD0743A75C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66483-C08C-6E81-8E85-75F087D0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B40653-1816-29A7-7540-07E39A4AA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E035E02-86C3-C77A-4910-8BB5BF0AA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0C0C8D-E7C4-232B-05CC-5331E020E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7A71F-DC4D-42E3-A803-AA8FA2F022D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1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3529" y="2238426"/>
            <a:ext cx="4956942" cy="1508126"/>
          </a:xfrm>
        </p:spPr>
        <p:txBody>
          <a:bodyPr rtlCol="0"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529" y="3838631"/>
            <a:ext cx="4956942" cy="450503"/>
          </a:xfrm>
        </p:spPr>
        <p:txBody>
          <a:bodyPr rtlCol="0"/>
          <a:lstStyle>
            <a:lvl1pPr marL="0" indent="0" algn="ctr">
              <a:buNone/>
              <a:defRPr sz="24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698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7B73-2AF5-4008-AC95-4E3CBA11D5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4089" y="5013256"/>
            <a:ext cx="406905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268760"/>
            <a:ext cx="8568952" cy="3168352"/>
          </a:xfrm>
        </p:spPr>
        <p:txBody>
          <a:bodyPr rtlCol="0">
            <a:normAutofit/>
          </a:bodyPr>
          <a:lstStyle/>
          <a:p>
            <a:pPr>
              <a:lnSpc>
                <a:spcPts val="4000"/>
              </a:lnSpc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Итоги 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развития города Жодино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за 2025 год</a:t>
            </a:r>
            <a:br>
              <a:rPr lang="ru-RU" sz="40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0" y="-8822"/>
            <a:ext cx="87852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45" y="137308"/>
            <a:ext cx="8772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" y="-20295"/>
            <a:ext cx="8413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80" y="-20295"/>
            <a:ext cx="1391220" cy="91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5121"/>
            <a:ext cx="9144000" cy="1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746748"/>
            <a:ext cx="9143999" cy="10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3337" y="256920"/>
            <a:ext cx="7141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Жодинский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городской исполнительный комитет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3D18C0B-41D7-3B1D-5CF7-9EA360F32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421"/>
            <a:ext cx="8568952" cy="2504483"/>
          </a:xfrm>
        </p:spPr>
        <p:txBody>
          <a:bodyPr>
            <a:normAutofit fontScale="90000"/>
          </a:bodyPr>
          <a:lstStyle/>
          <a:p>
            <a:pPr indent="540385" algn="ctr">
              <a:spcAft>
                <a:spcPts val="0"/>
              </a:spcAft>
            </a:pPr>
            <a:br>
              <a:rPr lang="ru-RU" sz="2000" dirty="0">
                <a:latin typeface="Times New Roman"/>
                <a:ea typeface="Times New Roman"/>
              </a:rPr>
            </a:br>
            <a:br>
              <a:rPr lang="ru-RU" sz="2000" dirty="0">
                <a:latin typeface="Times New Roman"/>
                <a:ea typeface="Times New Roman"/>
              </a:rPr>
            </a:br>
            <a: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</a:rPr>
              <a:t>ООО «РБУ №2» </a:t>
            </a:r>
            <a:r>
              <a:rPr lang="ru-RU" sz="2200" b="1" dirty="0">
                <a:latin typeface="Times New Roman"/>
                <a:ea typeface="Times New Roman"/>
              </a:rPr>
              <a:t>реализован </a:t>
            </a:r>
            <a:br>
              <a:rPr lang="ru-RU" sz="2200" b="1" dirty="0">
                <a:latin typeface="Times New Roman"/>
                <a:ea typeface="Times New Roman"/>
              </a:rPr>
            </a:br>
            <a:r>
              <a:rPr lang="ru-RU" sz="2200" b="1" dirty="0">
                <a:latin typeface="Times New Roman"/>
                <a:ea typeface="Times New Roman"/>
              </a:rPr>
              <a:t>инвестиционный проект «Производство товарного бетона и </a:t>
            </a:r>
            <a:r>
              <a:rPr lang="ru-RU" sz="2200" b="1" dirty="0" err="1">
                <a:latin typeface="Times New Roman"/>
                <a:ea typeface="Times New Roman"/>
              </a:rPr>
              <a:t>растворо</a:t>
            </a:r>
            <a:r>
              <a:rPr lang="ru-RU" sz="2200" b="1" dirty="0">
                <a:latin typeface="Times New Roman"/>
                <a:ea typeface="Times New Roman"/>
              </a:rPr>
              <a:t>-кладочных смесей»</a:t>
            </a:r>
            <a:br>
              <a:rPr lang="ru-RU" sz="2200" b="1" dirty="0">
                <a:latin typeface="Times New Roman"/>
                <a:ea typeface="Times New Roman"/>
              </a:rPr>
            </a:br>
            <a:r>
              <a:rPr lang="ru-RU" sz="2200" b="1" dirty="0">
                <a:latin typeface="Times New Roman"/>
                <a:ea typeface="Times New Roman"/>
              </a:rPr>
              <a:t>ЗАВЕРШЕН 21.10.2025</a:t>
            </a:r>
            <a:br>
              <a:rPr lang="ru-RU" sz="2200" b="1" dirty="0">
                <a:latin typeface="Times New Roman"/>
                <a:ea typeface="Times New Roman"/>
              </a:rPr>
            </a:br>
            <a:r>
              <a:rPr lang="ru-RU" sz="2200" b="1" dirty="0">
                <a:latin typeface="Times New Roman"/>
                <a:ea typeface="Times New Roman"/>
              </a:rPr>
              <a:t>создано 24 новых рабочих места</a:t>
            </a:r>
            <a:br>
              <a:rPr lang="ru-RU" sz="2200" b="1" dirty="0">
                <a:latin typeface="Times New Roman"/>
                <a:ea typeface="Times New Roman"/>
              </a:rPr>
            </a:br>
            <a:br>
              <a:rPr lang="ru-RU" sz="2200" b="1" dirty="0">
                <a:latin typeface="Times New Roman"/>
                <a:ea typeface="Times New Roman"/>
              </a:rPr>
            </a:br>
            <a:br>
              <a:rPr lang="ru-RU" sz="2200" b="1" dirty="0">
                <a:latin typeface="Times New Roman"/>
                <a:ea typeface="Times New Roman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39"/>
            <a:ext cx="4032448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85" y="1988840"/>
            <a:ext cx="4320480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3096344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8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420"/>
            <a:ext cx="8568952" cy="56026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«Корпорация ВОЛМА БЕЛ»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856984" cy="1512169"/>
          </a:xfrm>
        </p:spPr>
        <p:txBody>
          <a:bodyPr/>
          <a:lstStyle/>
          <a:p>
            <a:pPr marL="0" indent="0" algn="ctr">
              <a:lnSpc>
                <a:spcPts val="1600"/>
              </a:lnSpc>
              <a:buNone/>
            </a:pPr>
            <a:r>
              <a:rPr lang="ru-RU" sz="2400" b="1" dirty="0">
                <a:solidFill>
                  <a:srgbClr val="081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</a:t>
            </a:r>
          </a:p>
          <a:p>
            <a:pPr marL="0" indent="0" algn="ctr">
              <a:lnSpc>
                <a:spcPts val="21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строительству завода  по производству цементно-перлитовых панелей 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ru-RU" sz="2000" b="1" dirty="0">
                <a:solidFill>
                  <a:srgbClr val="081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2021 – 2027 гг.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275268" cy="334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0" y="1700808"/>
            <a:ext cx="4392488" cy="334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7" y="4070021"/>
            <a:ext cx="281490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12" y="4070021"/>
            <a:ext cx="27631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48" y="4070021"/>
            <a:ext cx="237626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6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368152"/>
          </a:xfrm>
        </p:spPr>
        <p:txBody>
          <a:bodyPr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Модернизация производства </a:t>
            </a:r>
            <a:br>
              <a:rPr lang="ru-RU" sz="2400" b="1" dirty="0">
                <a:latin typeface="Times New Roman"/>
                <a:ea typeface="Times New Roman"/>
              </a:rPr>
            </a:br>
            <a:r>
              <a:rPr lang="ru-RU" sz="2400" b="1" dirty="0">
                <a:latin typeface="Times New Roman"/>
                <a:ea typeface="Times New Roman"/>
              </a:rPr>
              <a:t>ОАО «БЕЛАЗ» – управляющая компания холдинга «БЕЛАЗ-ХОЛДИНГ»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1"/>
            <a:ext cx="8576244" cy="1152128"/>
          </a:xfrm>
        </p:spPr>
        <p:txBody>
          <a:bodyPr>
            <a:normAutofit fontScale="92500" lnSpcReduction="10000"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</a:rPr>
              <a:t>Обновление производственных мощностей и расширение технических возможностей по производству карьерной техники, повышение конкурентоспособности производимой продукции и расширение ее поставок на внешние рынки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104456" cy="339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59822" cy="3393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821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01553"/>
              </p:ext>
            </p:extLst>
          </p:nvPr>
        </p:nvGraphicFramePr>
        <p:xfrm>
          <a:off x="467544" y="908720"/>
          <a:ext cx="8579296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2813058"/>
              </p:ext>
            </p:extLst>
          </p:nvPr>
        </p:nvGraphicFramePr>
        <p:xfrm>
          <a:off x="467544" y="5157192"/>
          <a:ext cx="8568952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  ЖИЛЬЯ 22163 кв. м.                                                               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СМР  133,8 %, задание  СМР (год) 120,1 %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16216" y="6492326"/>
            <a:ext cx="2133600" cy="365125"/>
          </a:xfrm>
        </p:spPr>
        <p:txBody>
          <a:bodyPr>
            <a:normAutofit lnSpcReduction="10000"/>
          </a:bodyPr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79296" cy="1143000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структура инвестиций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ГОД,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</a:t>
            </a:r>
          </a:p>
        </p:txBody>
      </p:sp>
    </p:spTree>
    <p:extLst>
      <p:ext uri="{BB962C8B-B14F-4D97-AF65-F5344CB8AC3E}">
        <p14:creationId xmlns:p14="http://schemas.microsoft.com/office/powerpoint/2010/main" val="151788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D4B8-430C-DE0C-B936-9AFEF6973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A796F65-6314-1025-B2C5-C3B7615D8BA2}"/>
              </a:ext>
            </a:extLst>
          </p:cNvPr>
          <p:cNvSpPr txBox="1"/>
          <p:nvPr/>
        </p:nvSpPr>
        <p:spPr>
          <a:xfrm>
            <a:off x="1090909" y="103893"/>
            <a:ext cx="74128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Microsoft JhengHei" pitchFamily="34" charset="-120"/>
                <a:cs typeface="Times New Roman" panose="02020603050405020304" pitchFamily="18" charset="0"/>
              </a:rPr>
              <a:t>ТОРГОВЛЯ ГОРОДА ЖОДИНО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7FCB67-084C-9342-034A-AD466B4FE72E}"/>
              </a:ext>
            </a:extLst>
          </p:cNvPr>
          <p:cNvSpPr txBox="1"/>
          <p:nvPr/>
        </p:nvSpPr>
        <p:spPr>
          <a:xfrm>
            <a:off x="3627113" y="920270"/>
            <a:ext cx="16034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614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54FE89-D867-30FA-261C-0F685527A533}"/>
              </a:ext>
            </a:extLst>
          </p:cNvPr>
          <p:cNvSpPr txBox="1"/>
          <p:nvPr/>
        </p:nvSpPr>
        <p:spPr>
          <a:xfrm>
            <a:off x="-1" y="920270"/>
            <a:ext cx="3271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Торговых объектов </a:t>
            </a:r>
            <a:r>
              <a:rPr lang="ru-RU" sz="20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3B691E-C485-E13C-CD78-22AEF22512BF}"/>
              </a:ext>
            </a:extLst>
          </p:cNvPr>
          <p:cNvSpPr txBox="1"/>
          <p:nvPr/>
        </p:nvSpPr>
        <p:spPr>
          <a:xfrm>
            <a:off x="415436" y="1781274"/>
            <a:ext cx="25481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магазины</a:t>
            </a:r>
            <a:r>
              <a:rPr lang="ru-RU" sz="20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EC197A-DD7A-3506-1C9E-30B8ED33CB65}"/>
              </a:ext>
            </a:extLst>
          </p:cNvPr>
          <p:cNvSpPr txBox="1"/>
          <p:nvPr/>
        </p:nvSpPr>
        <p:spPr>
          <a:xfrm>
            <a:off x="192396" y="1276970"/>
            <a:ext cx="25481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из них</a:t>
            </a:r>
            <a:endParaRPr lang="ru-RU" sz="2000" b="1" u="sng" dirty="0">
              <a:solidFill>
                <a:srgbClr val="00B050"/>
              </a:solidFill>
              <a:latin typeface="Bahnschrift SemiBold Condensed" panose="020B0502040204020203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25CD8C-597C-A007-5498-DB69B271925E}"/>
              </a:ext>
            </a:extLst>
          </p:cNvPr>
          <p:cNvSpPr txBox="1"/>
          <p:nvPr/>
        </p:nvSpPr>
        <p:spPr>
          <a:xfrm>
            <a:off x="1237044" y="2836803"/>
            <a:ext cx="28880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объекты общепита</a:t>
            </a:r>
            <a:r>
              <a:rPr lang="ru-RU" sz="20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34C6B7-CCE2-5ED7-4EC2-702E12FCFB83}"/>
              </a:ext>
            </a:extLst>
          </p:cNvPr>
          <p:cNvSpPr txBox="1"/>
          <p:nvPr/>
        </p:nvSpPr>
        <p:spPr>
          <a:xfrm>
            <a:off x="3563482" y="1756374"/>
            <a:ext cx="10982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288</a:t>
            </a:r>
            <a:endParaRPr lang="ru-RU" sz="1600" b="1" dirty="0">
              <a:latin typeface="Bahnschrift SemiBold Condensed" panose="020B0502040204020203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EC9745-E07F-3523-0983-93C013B5251B}"/>
              </a:ext>
            </a:extLst>
          </p:cNvPr>
          <p:cNvSpPr txBox="1"/>
          <p:nvPr/>
        </p:nvSpPr>
        <p:spPr>
          <a:xfrm>
            <a:off x="1296498" y="3455017"/>
            <a:ext cx="28880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рынки</a:t>
            </a:r>
            <a:r>
              <a:rPr lang="ru-RU" sz="20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55B15A-1274-E0B1-F718-AD1FD62395DA}"/>
              </a:ext>
            </a:extLst>
          </p:cNvPr>
          <p:cNvSpPr txBox="1"/>
          <p:nvPr/>
        </p:nvSpPr>
        <p:spPr>
          <a:xfrm>
            <a:off x="1296498" y="4163671"/>
            <a:ext cx="28880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торговые центры</a:t>
            </a:r>
            <a:r>
              <a:rPr lang="ru-RU" sz="2000" b="1" kern="900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C02233-F92E-767F-A70B-3C4F6560D0A1}"/>
              </a:ext>
            </a:extLst>
          </p:cNvPr>
          <p:cNvSpPr txBox="1"/>
          <p:nvPr/>
        </p:nvSpPr>
        <p:spPr>
          <a:xfrm>
            <a:off x="3513331" y="2529027"/>
            <a:ext cx="10623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0236CC-CE15-0386-2EF5-2A63579B4F69}"/>
              </a:ext>
            </a:extLst>
          </p:cNvPr>
          <p:cNvSpPr txBox="1"/>
          <p:nvPr/>
        </p:nvSpPr>
        <p:spPr>
          <a:xfrm>
            <a:off x="3690490" y="5541518"/>
            <a:ext cx="106231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178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8BD302-5BF6-9B4A-943F-FF377D0D1A90}"/>
              </a:ext>
            </a:extLst>
          </p:cNvPr>
          <p:cNvSpPr txBox="1"/>
          <p:nvPr/>
        </p:nvSpPr>
        <p:spPr>
          <a:xfrm>
            <a:off x="878411" y="5731320"/>
            <a:ext cx="25481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Интернет-магазины</a:t>
            </a:r>
            <a:r>
              <a:rPr lang="ru-RU" sz="2000" b="1" dirty="0">
                <a:solidFill>
                  <a:srgbClr val="00B05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2233F3-CCEA-38CD-3152-DA63443196A0}"/>
              </a:ext>
            </a:extLst>
          </p:cNvPr>
          <p:cNvSpPr txBox="1"/>
          <p:nvPr/>
        </p:nvSpPr>
        <p:spPr>
          <a:xfrm>
            <a:off x="5551409" y="2544415"/>
            <a:ext cx="3312368" cy="3046988"/>
          </a:xfrm>
          <a:prstGeom prst="rect">
            <a:avLst/>
          </a:prstGeom>
          <a:solidFill>
            <a:srgbClr val="00B050">
              <a:alpha val="63137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Microsoft Sans Serif" pitchFamily="34" charset="0"/>
                <a:cs typeface="Times New Roman" panose="02020603050405020304" pitchFamily="18" charset="0"/>
              </a:rPr>
              <a:t>Доля товаров отечественного производства в общем объеме розничного товарооборота торговых организаций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Microsoft Sans Serif" pitchFamily="34" charset="0"/>
                <a:cs typeface="Times New Roman" panose="02020603050405020304" pitchFamily="18" charset="0"/>
              </a:rPr>
              <a:t>за 2025 г. </a:t>
            </a:r>
            <a:endParaRPr lang="ru-RU" sz="2000" b="1" dirty="0">
              <a:latin typeface="Times New Roman" panose="02020603050405020304" pitchFamily="18" charset="0"/>
              <a:ea typeface="Microsoft Sans Serif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6A6B71-1430-1D84-8CD8-899CE0D5741F}"/>
              </a:ext>
            </a:extLst>
          </p:cNvPr>
          <p:cNvSpPr txBox="1"/>
          <p:nvPr/>
        </p:nvSpPr>
        <p:spPr>
          <a:xfrm>
            <a:off x="5551409" y="1031132"/>
            <a:ext cx="295232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57,8%</a:t>
            </a:r>
            <a:endParaRPr lang="ru-RU" sz="2400" b="1" dirty="0">
              <a:solidFill>
                <a:srgbClr val="C00000"/>
              </a:solidFill>
              <a:latin typeface="Bahnschrift SemiBold Condensed" panose="020B0502040204020203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48" name="Picture 2" descr="Торговля и покупки – Бесплатные иконки: торговля и покупки">
            <a:extLst>
              <a:ext uri="{FF2B5EF4-FFF2-40B4-BE49-F238E27FC236}">
                <a16:creationId xmlns:a16="http://schemas.microsoft.com/office/drawing/2014/main" id="{ED0A43E4-51C1-5414-200D-A3710938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08" y="1983535"/>
            <a:ext cx="986200" cy="13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7468A02-4316-7121-F4C5-ED920521DD62}"/>
              </a:ext>
            </a:extLst>
          </p:cNvPr>
          <p:cNvCxnSpPr>
            <a:cxnSpLocks/>
          </p:cNvCxnSpPr>
          <p:nvPr/>
        </p:nvCxnSpPr>
        <p:spPr>
          <a:xfrm>
            <a:off x="593860" y="4694358"/>
            <a:ext cx="4636750" cy="314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EB03B6A-5D20-7445-F26E-1678AF9B3F36}"/>
              </a:ext>
            </a:extLst>
          </p:cNvPr>
          <p:cNvCxnSpPr>
            <a:cxnSpLocks/>
          </p:cNvCxnSpPr>
          <p:nvPr/>
        </p:nvCxnSpPr>
        <p:spPr>
          <a:xfrm>
            <a:off x="1296498" y="5566508"/>
            <a:ext cx="3909894" cy="11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8" descr="Интернет магазин – Бесплатные иконки: торговля и покупки">
            <a:extLst>
              <a:ext uri="{FF2B5EF4-FFF2-40B4-BE49-F238E27FC236}">
                <a16:creationId xmlns:a16="http://schemas.microsoft.com/office/drawing/2014/main" id="{6C6B05EA-D338-C68A-2E99-D6B354C47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62" y="5683535"/>
            <a:ext cx="516735" cy="6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C02233-F92E-767F-A70B-3C4F6560D0A1}"/>
              </a:ext>
            </a:extLst>
          </p:cNvPr>
          <p:cNvSpPr txBox="1"/>
          <p:nvPr/>
        </p:nvSpPr>
        <p:spPr>
          <a:xfrm>
            <a:off x="3513331" y="3298468"/>
            <a:ext cx="10623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C02233-F92E-767F-A70B-3C4F6560D0A1}"/>
              </a:ext>
            </a:extLst>
          </p:cNvPr>
          <p:cNvSpPr txBox="1"/>
          <p:nvPr/>
        </p:nvSpPr>
        <p:spPr>
          <a:xfrm>
            <a:off x="3563482" y="4009782"/>
            <a:ext cx="10623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784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65760"/>
            <a:ext cx="8712968" cy="548640"/>
          </a:xfrm>
        </p:spPr>
        <p:txBody>
          <a:bodyPr/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ТОРГОВЫХ ОБЪЕКТОВ В 2025 ГОДУ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231187"/>
              </p:ext>
            </p:extLst>
          </p:nvPr>
        </p:nvGraphicFramePr>
        <p:xfrm>
          <a:off x="107504" y="980728"/>
          <a:ext cx="8892321" cy="51095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субъекта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размещения объекта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0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 поле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кветак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РУП «Оршанский льнокомбинат»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50 лет Октября, 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Фирменный магазин</a:t>
                      </a:r>
                    </a:p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КПУП «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Калинковичский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мебельный комбинат»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Калиновского,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«Продукты У Дома Для Всех»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Логойская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20/2-32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0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 №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Шокомилк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8 Марта, район дома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ДНЦ-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«ДНЦ-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Калиновского, 13-3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0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 Семь пятниц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«ЮниСтор Групп»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Калиновского, 30Б/3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магазина Копеечка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Доброном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Рокоссовского, 26Б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 Франциска Скорины, 5А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5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магазина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FIX PRACE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«Фикс Прайс Запад»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Калиновского, 30Б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Рокоссовского, 26Б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5088-2376-450A-82C6-9F08914C52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8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799634"/>
              </p:ext>
            </p:extLst>
          </p:nvPr>
        </p:nvGraphicFramePr>
        <p:xfrm>
          <a:off x="0" y="1268760"/>
          <a:ext cx="900063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634083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ts val="2600"/>
              </a:lnSpc>
              <a:spcAft>
                <a:spcPts val="0"/>
              </a:spcAft>
              <a:defRPr/>
            </a:pP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РОЗНИЧНЫЙ ТОВАРООБОРОТ,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темп роста за 2025 ГОД,                            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 процентах</a:t>
            </a: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168297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04056"/>
          </a:xfrm>
        </p:spPr>
        <p:txBody>
          <a:bodyPr/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РОЗНИЧНОГО ТОВАРООБОРОТА ЗА 2025 ГОД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456772"/>
              </p:ext>
            </p:extLst>
          </p:nvPr>
        </p:nvGraphicFramePr>
        <p:xfrm>
          <a:off x="251520" y="692700"/>
          <a:ext cx="8784974" cy="55464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068"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  2024,</a:t>
                      </a:r>
                    </a:p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2025,</a:t>
                      </a:r>
                    </a:p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в сопоставимых ценах, %         (задание 106,5%)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00"/>
                        </a:lnSpc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вес,%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21"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товарооборот 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528 767,7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625 050,4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1"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 числе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индивидуальные предприниматели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23 023,60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22 690,5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организации торговли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505 744,1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602 359,9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разбивке по организациям: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Минсксортсемовощ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РУП "Минская фармация"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12 193,9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13 401,8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Заднепровье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8 569,4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9 640,5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"Свитанок" ф-л №5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БЕЛАЗ СПК Первомайский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1 399,5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"ВЕСТ"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Жодинский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ТЦ"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"Марко-сервис"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"Юнистор групп" ( 7 пятниц)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3 982,9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"Формель"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"САНТА РИТЕЙЛ"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26 665,5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31 565,5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"Либретик" (соседи)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14 148,6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15 408,9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"БЕЛМАРКЕТКОМПАНИ"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25 157,4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"Доброном" (копеечка и маяк)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56 871,8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ИООО "МАРТИН"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10 038,9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10 731,1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"ГРИНРОЗНИЦА"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25 775,6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26 929,9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"МИНСК КРИСТАЛ ТРЕЙД"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"ВЕТЗООБАЗАР"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 ФИКС ПРАЙС  ЗАПАД"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6 351,1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"ПЛЭЙ ХАРД" (3 цены)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"ЕВРОТОРГ"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73 351,30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79 239,80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"МосПродуктСервис"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12 028,00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10 779,80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1457"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"ПАТИО" ( 5 элемент)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17 405,80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19 036,30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8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4089" y="5013256"/>
            <a:ext cx="406905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467545" y="404664"/>
            <a:ext cx="8208912" cy="366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8303" tIns="29152" rIns="58303" bIns="29152">
            <a:spAutoFit/>
          </a:bodyPr>
          <a:lstStyle/>
          <a:p>
            <a:pPr algn="ctr" defTabSz="583036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УДЕЛЬНЫЙ ВЕС ОТЕЧЕСТВЕННЫХ ТОВАРОВ,%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5121"/>
            <a:ext cx="9144000" cy="1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664083"/>
              </p:ext>
            </p:extLst>
          </p:nvPr>
        </p:nvGraphicFramePr>
        <p:xfrm>
          <a:off x="251521" y="836714"/>
          <a:ext cx="8676970" cy="5195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094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организации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2025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2024 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Увеличение (+),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Снижение</a:t>
                      </a: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(-)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971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ОАО «ЗАДНЕПРОВЬЕ» </a:t>
                      </a:r>
                      <a:r>
                        <a:rPr lang="ru-RU" sz="17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(магазин «Квартал»)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84,5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83,0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+1,5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0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ОАО «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Жодинский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ТЦ»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76,1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76,0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+0,1</a:t>
                      </a:r>
                      <a:endParaRPr lang="ru-RU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«САНТА РИТЕЙЛ»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70,6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71,0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-0,4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«ЛИБРЕТИК»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81,5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81,</a:t>
                      </a: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-0,3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ЗАО «ДОБРОНОМ»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71,6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70,3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+1,3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ИООО «Март Инн 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Фуд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75,1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75,6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-0,5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ГРИНрозница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71,3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+0,7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331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МосПродуктСервис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  <a:r>
                        <a:rPr lang="ru-RU" sz="17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(магазин Светофор)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50,4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+1,5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«Фикс ПРАЙС»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13,6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+2,7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37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ЗАО «ПАТИО»</a:t>
                      </a:r>
                      <a:r>
                        <a:rPr kumimoji="0" lang="ru-RU" sz="17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(магазин 5-й Элемент)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«ЕВРОТОРГ»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69,92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+0,02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285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7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Плэй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хард</a:t>
                      </a:r>
                      <a:r>
                        <a:rPr lang="ru-RU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  <a:r>
                        <a:rPr lang="ru-RU" sz="17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(магазин Три цены)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361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РЕЗУЛЬТАТЫ РАБОТЫ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АНАЛОГИЧНОМУ ПЕРИОДУ 2024 ГОДА, в процентах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797862"/>
              </p:ext>
            </p:extLst>
          </p:nvPr>
        </p:nvGraphicFramePr>
        <p:xfrm>
          <a:off x="153888" y="1168653"/>
          <a:ext cx="8810600" cy="535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3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4089" y="5013256"/>
            <a:ext cx="406905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395536" y="96897"/>
            <a:ext cx="8355558" cy="9822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8303" tIns="29152" rIns="58303" bIns="29152">
            <a:spAutoFit/>
          </a:bodyPr>
          <a:lstStyle/>
          <a:p>
            <a:pPr algn="ctr" defTabSz="583036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показателей социально-экономического развития города Жодино</a:t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2025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1484862"/>
            <a:ext cx="4956942" cy="45050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411012"/>
              </p:ext>
            </p:extLst>
          </p:nvPr>
        </p:nvGraphicFramePr>
        <p:xfrm>
          <a:off x="305274" y="1268761"/>
          <a:ext cx="8533456" cy="5040558"/>
        </p:xfrm>
        <a:graphic>
          <a:graphicData uri="http://schemas.openxmlformats.org/drawingml/2006/table">
            <a:tbl>
              <a:tblPr/>
              <a:tblGrid>
                <a:gridCol w="563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2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Задание 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11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Целевые показатели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начисленная среднемесячная заработная плата,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текущих ценах </a:t>
                      </a:r>
                      <a:b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110,3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112,7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сопоставимых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ценах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632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Норматив снижения уровня затрат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производство</a:t>
                      </a:r>
                      <a:b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реализацию продукции (работ, услуг) (оценка), %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-8,4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Совокупные поступления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доходов в бюджет города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текущих ценах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119,3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46">
                <a:tc gridSpan="2">
                  <a:txBody>
                    <a:bodyPr/>
                    <a:lstStyle/>
                    <a:p>
                      <a:pPr marL="0" marR="0" indent="0" algn="ctr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Индикативные показатели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34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троительно-монтажных работ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176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133,8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0493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Розничный товарооборот,  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103,7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" y="6381340"/>
            <a:ext cx="9143999" cy="10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" y="6435118"/>
            <a:ext cx="9144000" cy="1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3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РЕАЛИЗОВАННОЙ ПРОДУКЦИИ, РЕНТАБЕЛЬНОСТЬ ПРОДАЖ   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(проценты)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825562"/>
              </p:ext>
            </p:extLst>
          </p:nvPr>
        </p:nvGraphicFramePr>
        <p:xfrm>
          <a:off x="395536" y="1340768"/>
          <a:ext cx="8229600" cy="4548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1669">
                <a:tc rowSpan="2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реализованной продукции, товаров, работ, услуг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Рентабельность продаж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23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январь-март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январь-июнь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январь-сентябрь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557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0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42873"/>
            <a:ext cx="8186766" cy="357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УБЫТОЧНЫЕ ОРГАНИЗАЦИИ 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776313"/>
              </p:ext>
            </p:extLst>
          </p:nvPr>
        </p:nvGraphicFramePr>
        <p:xfrm>
          <a:off x="179511" y="548680"/>
          <a:ext cx="8856985" cy="249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январь-декабрь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г.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январь-ноябрь </a:t>
                      </a: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январь-декабрь </a:t>
                      </a: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19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чистого убытка,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 руб.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99">
                <a:tc grid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Выполнили обязательства по обеспечению безубыточной работы: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Жодинский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торговый центр», ООО  «РУПТУР-ПРО»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03615"/>
              </p:ext>
            </p:extLst>
          </p:nvPr>
        </p:nvGraphicFramePr>
        <p:xfrm>
          <a:off x="179512" y="2996954"/>
          <a:ext cx="8856984" cy="308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18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700" b="1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Убыточные организации за 2025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выхода на безубыточную работу </a:t>
                      </a: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700" b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БАЗДорМаш</a:t>
                      </a: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январь-июнь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35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ОАО «КЗТШ»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январь-июнь</a:t>
                      </a:r>
                    </a:p>
                    <a:p>
                      <a:pPr marL="71755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50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ОАО «</a:t>
                      </a:r>
                      <a:r>
                        <a:rPr lang="ru-RU" sz="1700" b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Жодинский</a:t>
                      </a: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городской рынок»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январь-июнь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850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ОАО «СТРОЙМЕХСЕРВИС»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январь-сентябрь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475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Филиал «Автомобильный парк № 18» ОАО «</a:t>
                      </a:r>
                      <a:r>
                        <a:rPr lang="ru-RU" sz="1700" b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Миноблавтотранс</a:t>
                      </a: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  <a:p>
                      <a:pPr marL="71755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98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Филиал № 5 по Минской области ОАО «</a:t>
                      </a:r>
                      <a:r>
                        <a:rPr lang="ru-RU" sz="1700" b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Свiтанак</a:t>
                      </a: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 г. Жодино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98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ООО «Футбольный клуб «ТОРПЕДО-БЕЛАЗ»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98">
                <a:tc>
                  <a:txBody>
                    <a:bodyPr/>
                    <a:lstStyle/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ЧУП «Строительное управление № 161»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34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ЗАТРАТ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,%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(оценка)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180654"/>
              </p:ext>
            </p:extLst>
          </p:nvPr>
        </p:nvGraphicFramePr>
        <p:xfrm>
          <a:off x="179512" y="836713"/>
          <a:ext cx="87849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065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7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ЗА 2025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20598100"/>
              </p:ext>
            </p:extLst>
          </p:nvPr>
        </p:nvGraphicFramePr>
        <p:xfrm>
          <a:off x="2915816" y="4437112"/>
          <a:ext cx="324036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87270286"/>
              </p:ext>
            </p:extLst>
          </p:nvPr>
        </p:nvGraphicFramePr>
        <p:xfrm>
          <a:off x="179513" y="2132858"/>
          <a:ext cx="4464495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592215"/>
              </p:ext>
            </p:extLst>
          </p:nvPr>
        </p:nvGraphicFramePr>
        <p:xfrm>
          <a:off x="4572000" y="2317739"/>
          <a:ext cx="410445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Текст 2"/>
          <p:cNvSpPr txBox="1">
            <a:spLocks/>
          </p:cNvSpPr>
          <p:nvPr/>
        </p:nvSpPr>
        <p:spPr>
          <a:xfrm>
            <a:off x="4427984" y="1412777"/>
            <a:ext cx="4464496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СВЕТЛЫХ НЕФТЕПРОДУКТОВ</a:t>
            </a:r>
            <a:endParaRPr lang="ru-RU" sz="2000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51520" y="1405562"/>
            <a:ext cx="453650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ПО ЭНЕРГОСБЕРЕЖЕНИЮ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7014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2" y="365760"/>
            <a:ext cx="8856984" cy="548640"/>
          </a:xfrm>
        </p:spPr>
        <p:txBody>
          <a:bodyPr/>
          <a:lstStyle/>
          <a:p>
            <a:pPr algn="ctr">
              <a:lnSpc>
                <a:spcPts val="2400"/>
              </a:lnSpc>
            </a:pP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ГРАФИК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вовлечению в хозяйственный оборот объектов недвижимого имущества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1F44C29-F9B2-4365-A430-D8D8D0D6D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59" y="1484784"/>
            <a:ext cx="4968553" cy="34781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4968552" cy="251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2300972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ХОЗЯЙСТВННЫЙ ОБОРОТ ПУТЕМ ПЕРЕДАЧИ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АРЕНДУ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53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9939541"/>
              </p:ext>
            </p:extLst>
          </p:nvPr>
        </p:nvGraphicFramePr>
        <p:xfrm>
          <a:off x="107504" y="1124745"/>
          <a:ext cx="5400600" cy="368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6475101"/>
              </p:ext>
            </p:extLst>
          </p:nvPr>
        </p:nvGraphicFramePr>
        <p:xfrm>
          <a:off x="5004048" y="1196752"/>
          <a:ext cx="3915138" cy="31675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012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целом по городу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на 36,1 %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12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на 36,9 %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185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Коммунальные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47,3%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12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ведомственные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на 64,9 %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725760"/>
          </a:xfrm>
        </p:spPr>
        <p:txBody>
          <a:bodyPr/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ДЕБИТОРСКАЯ ЗАДОЛЖЕННОСТЬ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2025 ГОД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5301208"/>
            <a:ext cx="7650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ПРОСРОЧЕННОЙ ВНЕШНЕЙ ДЕБИТОРСКОЙ ЗАДОЛЖЕННОСТИ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КОММУНАЛЬНЫМ ОРГАНИЗАЦИЯМ НЕ ИМЕЕТСЯ</a:t>
            </a:r>
          </a:p>
        </p:txBody>
      </p:sp>
    </p:spTree>
    <p:extLst>
      <p:ext uri="{BB962C8B-B14F-4D97-AF65-F5344CB8AC3E}">
        <p14:creationId xmlns:p14="http://schemas.microsoft.com/office/powerpoint/2010/main" val="2253729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3381731"/>
              </p:ext>
            </p:extLst>
          </p:nvPr>
        </p:nvGraphicFramePr>
        <p:xfrm>
          <a:off x="142844" y="980729"/>
          <a:ext cx="543726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7593118"/>
              </p:ext>
            </p:extLst>
          </p:nvPr>
        </p:nvGraphicFramePr>
        <p:xfrm>
          <a:off x="5292080" y="710336"/>
          <a:ext cx="3637638" cy="4176579"/>
        </p:xfrm>
        <a:graphic>
          <a:graphicData uri="http://schemas.openxmlformats.org/drawingml/2006/table">
            <a:tbl>
              <a:tblPr firstRow="1" bandRow="1">
                <a:effectLst/>
                <a:tableStyleId>{ED083AE6-46FA-4A59-8FB0-9F97EB10719F}</a:tableStyleId>
              </a:tblPr>
              <a:tblGrid>
                <a:gridCol w="363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317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649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ru-RU" sz="22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бюджет </a:t>
                      </a:r>
                      <a:b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предпринимательского сектора  составили </a:t>
                      </a:r>
                      <a:b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rgbClr val="8937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ru-RU" sz="22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 млн. руб.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endParaRPr lang="ru-RU" sz="2000" b="1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42984"/>
          </a:xfrm>
        </p:spPr>
        <p:txBody>
          <a:bodyPr>
            <a:norm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СУБЪЕКТОВ ХОЗЯЙСТВОВАНИЯ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458178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A488A-552F-87F9-6A23-F7C2A01A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EF8431B-9C49-1144-4CCE-09C2B695F07D}"/>
              </a:ext>
            </a:extLst>
          </p:cNvPr>
          <p:cNvSpPr txBox="1"/>
          <p:nvPr/>
        </p:nvSpPr>
        <p:spPr>
          <a:xfrm>
            <a:off x="368989" y="199125"/>
            <a:ext cx="8169421" cy="913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800" b="1" dirty="0">
                <a:latin typeface="Times New Roman" panose="02020603050405020304" pitchFamily="18" charset="0"/>
                <a:ea typeface="Microsoft JhengHei" pitchFamily="34" charset="-120"/>
                <a:cs typeface="Times New Roman" panose="02020603050405020304" pitchFamily="18" charset="0"/>
              </a:rPr>
              <a:t>ПОКАЗАТЕЛИ ПО ТРУДУ И ЗАРАБОТНОЙ ПЛАТЕ ЗА 2025 ГОД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112AFC-41D6-42A3-9357-E321BACE1DF4}"/>
              </a:ext>
            </a:extLst>
          </p:cNvPr>
          <p:cNvSpPr txBox="1"/>
          <p:nvPr/>
        </p:nvSpPr>
        <p:spPr>
          <a:xfrm>
            <a:off x="368988" y="948848"/>
            <a:ext cx="5727857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</a:rPr>
              <a:t>ВОТ РЕААЦИИ </a:t>
            </a:r>
          </a:p>
          <a:p>
            <a:r>
              <a:rPr lang="ru-RU" sz="2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НОМИНАЛЬНАЯ НАЧИСЛЕННАЯ СРЕДНЕМЕСЯЧНАЯ ЗАРАБОТНАЯ ПЛАТА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42320-27D7-DDC7-324C-5500083D7F10}"/>
              </a:ext>
            </a:extLst>
          </p:cNvPr>
          <p:cNvSpPr txBox="1"/>
          <p:nvPr/>
        </p:nvSpPr>
        <p:spPr>
          <a:xfrm>
            <a:off x="5732017" y="3839562"/>
            <a:ext cx="294943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0,1 %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384CE4-F2B9-BBA0-BE31-275718E6475A}"/>
              </a:ext>
            </a:extLst>
          </p:cNvPr>
          <p:cNvSpPr txBox="1"/>
          <p:nvPr/>
        </p:nvSpPr>
        <p:spPr>
          <a:xfrm>
            <a:off x="380006" y="2618134"/>
            <a:ext cx="57278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dirty="0">
                <a:latin typeface="Microsoft JhengHei" pitchFamily="34" charset="-120"/>
                <a:ea typeface="Microsoft JhengHei" pitchFamily="34" charset="-120"/>
              </a:rPr>
              <a:t>ЗАНЯТО В ЭКОНОМИКЕ</a:t>
            </a:r>
            <a:endParaRPr lang="ru-RU" sz="2800" b="1" dirty="0">
              <a:solidFill>
                <a:schemeClr val="bg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BB0480-28D3-5B4A-C0AC-8D28530AFFB3}"/>
              </a:ext>
            </a:extLst>
          </p:cNvPr>
          <p:cNvSpPr txBox="1"/>
          <p:nvPr/>
        </p:nvSpPr>
        <p:spPr>
          <a:xfrm>
            <a:off x="5868143" y="2583259"/>
            <a:ext cx="309682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28 722 человек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F11705-B981-6BDD-96B7-6FB0390453CF}"/>
              </a:ext>
            </a:extLst>
          </p:cNvPr>
          <p:cNvSpPr txBox="1"/>
          <p:nvPr/>
        </p:nvSpPr>
        <p:spPr>
          <a:xfrm>
            <a:off x="387581" y="3612458"/>
            <a:ext cx="572028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dirty="0">
                <a:latin typeface="Microsoft JhengHei" pitchFamily="34" charset="-120"/>
                <a:ea typeface="Microsoft JhengHei" pitchFamily="34" charset="-120"/>
              </a:rPr>
              <a:t>УРОВЕНЬ ЗАРЕГИСТРИРОВАННОЙ БЕЗРАБОТИЦЫ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6B238F-4965-CBA4-88C9-282E9C6CEF9B}"/>
              </a:ext>
            </a:extLst>
          </p:cNvPr>
          <p:cNvSpPr txBox="1"/>
          <p:nvPr/>
        </p:nvSpPr>
        <p:spPr>
          <a:xfrm>
            <a:off x="6012638" y="1604466"/>
            <a:ext cx="295232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Bahnschrift SemiBold Condensed" panose="020B0502040204020203" pitchFamily="34" charset="0"/>
                <a:ea typeface="Microsoft Sans Serif" pitchFamily="34" charset="0"/>
                <a:cs typeface="Microsoft Sans Serif" pitchFamily="34" charset="0"/>
              </a:rPr>
              <a:t>2 731,8 рублей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F24199A-8E01-59CD-F871-538F32BDB9D0}"/>
              </a:ext>
            </a:extLst>
          </p:cNvPr>
          <p:cNvCxnSpPr/>
          <p:nvPr/>
        </p:nvCxnSpPr>
        <p:spPr>
          <a:xfrm flipV="1">
            <a:off x="368989" y="2421569"/>
            <a:ext cx="5173318" cy="199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40A94B3-807C-D4C8-8AAE-52BBFC7F5809}"/>
              </a:ext>
            </a:extLst>
          </p:cNvPr>
          <p:cNvCxnSpPr/>
          <p:nvPr/>
        </p:nvCxnSpPr>
        <p:spPr>
          <a:xfrm flipV="1">
            <a:off x="368989" y="3369428"/>
            <a:ext cx="5173318" cy="199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98E291A-FF5A-E7C1-7144-7146EB8D22FD}"/>
              </a:ext>
            </a:extLst>
          </p:cNvPr>
          <p:cNvCxnSpPr/>
          <p:nvPr/>
        </p:nvCxnSpPr>
        <p:spPr>
          <a:xfrm flipV="1">
            <a:off x="368988" y="4593295"/>
            <a:ext cx="5173318" cy="199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F70036E-D48E-1E45-4472-250C4F8CDE53}"/>
              </a:ext>
            </a:extLst>
          </p:cNvPr>
          <p:cNvCxnSpPr/>
          <p:nvPr/>
        </p:nvCxnSpPr>
        <p:spPr>
          <a:xfrm flipV="1">
            <a:off x="368988" y="6370717"/>
            <a:ext cx="5173318" cy="199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7" name="Picture 12" descr="Желтая карточка – Бесплатные иконки: спорт и соревнования">
            <a:extLst>
              <a:ext uri="{FF2B5EF4-FFF2-40B4-BE49-F238E27FC236}">
                <a16:creationId xmlns:a16="http://schemas.microsoft.com/office/drawing/2014/main" id="{CF01E745-464E-9A67-F847-1097814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5157191"/>
            <a:ext cx="1294967" cy="12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57606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НОМИНАЛЬНОЙ НАЧИСЛЕННОЙ ЗАРАБОТНОЙ ПЛАТЫ ЗА 2025 ГОД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877008"/>
              </p:ext>
            </p:extLst>
          </p:nvPr>
        </p:nvGraphicFramePr>
        <p:xfrm>
          <a:off x="107498" y="836709"/>
          <a:ext cx="8856989" cy="51841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7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4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1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19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19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018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номинальной начисленной среднемесячной заработной платы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Начисленный фонд заработной платы,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фонде заработной платы, 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 г.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декабрю 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январь-декабрь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 к январю-декабрю 2024 г., % (задание - 110,3%)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январь-декабрь 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январь-декабрь 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18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Жодино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56786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667702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Промышленность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111,4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37581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456671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"БЕЛАЗ"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24736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313535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"КЗТШ"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38815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</a:t>
                      </a:r>
                      <a:r>
                        <a:rPr lang="en-US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танак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23361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"МАЗ"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"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Белюкс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ЛТД" ООО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СООО "Лама -мебель"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БАЗтьюб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27886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0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"ЭТОН"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"Александр-Спецодеждапрофи"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47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119,4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3868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43867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 и социальные услуги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32630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6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промышленность, образование и медицина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44348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533167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1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4089" y="5013256"/>
            <a:ext cx="406905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395536" y="96897"/>
            <a:ext cx="8355558" cy="9822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8303" tIns="29152" rIns="58303" bIns="29152">
            <a:spAutoFit/>
          </a:bodyPr>
          <a:lstStyle/>
          <a:p>
            <a:pPr algn="ctr" defTabSz="583036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показателей социально-экономического развития города Жодино</a:t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2025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1484862"/>
            <a:ext cx="4956942" cy="45050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81107"/>
              </p:ext>
            </p:extLst>
          </p:nvPr>
        </p:nvGraphicFramePr>
        <p:xfrm>
          <a:off x="305274" y="1268761"/>
          <a:ext cx="8533456" cy="5040558"/>
        </p:xfrm>
        <a:graphic>
          <a:graphicData uri="http://schemas.openxmlformats.org/drawingml/2006/table">
            <a:tbl>
              <a:tblPr/>
              <a:tblGrid>
                <a:gridCol w="563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2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Задание 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11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Целевые показатели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начисленная среднемесячная заработная плата,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текущих ценах </a:t>
                      </a:r>
                      <a:b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110,3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112,7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сопоставимых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ценах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632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Норматив снижения уровня затрат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производство</a:t>
                      </a:r>
                      <a:b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реализацию продукции (работ, услуг) (оценка), %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-8,4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658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Совокупные поступления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доходов в бюджет города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текущих ценах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109,9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119,3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46">
                <a:tc gridSpan="2">
                  <a:txBody>
                    <a:bodyPr/>
                    <a:lstStyle/>
                    <a:p>
                      <a:pPr marL="0" marR="0" indent="0" algn="ctr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Индикативные показатели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57816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34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троительно-монтажных работ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176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133,8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0493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Розничный товарооборот,  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(в % к уровню 2024 г.)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103,7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" y="6381340"/>
            <a:ext cx="9143999" cy="10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" y="6435118"/>
            <a:ext cx="9144000" cy="1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0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704" y="3645024"/>
            <a:ext cx="2768240" cy="255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887756"/>
              </p:ext>
            </p:extLst>
          </p:nvPr>
        </p:nvGraphicFramePr>
        <p:xfrm>
          <a:off x="2987824" y="836711"/>
          <a:ext cx="6012160" cy="5371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5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0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промышленного производства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2649,1 млн.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объеме производства Минской области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4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основных предприятий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48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«БЕЛАЗ»,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ОАО «СВ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ТАНАК»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«КЗТШ», ОАО «РЕМИЗ»,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ОАО «БЕЛАЗ-СЕРВИС»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0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КУП «ЖОДИНСКИЙ ВОДОКАНАЛ»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47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частная форма собственности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«БАЗТЬЮБ», ООО «БАЗДОРМАШ»,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«БЕЛЮКС ЛТД», ООО, ООО «ЭТОН»,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«РУПТУР-ПРО», СОО «ЛАМА-МЕБЕЛЬ»,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«АЛЕКСАНДР-СПЕЦОДЕЖДАПРОФИ»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6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12 640 человек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4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</a:t>
                      </a:r>
                      <a:b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численности занятых</a:t>
                      </a:r>
                      <a:b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экономике города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57606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ГОРОДА ЖОДИНО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3234"/>
            <a:ext cx="273630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50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6" y="116633"/>
            <a:ext cx="8928992" cy="5760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ПРОМЫШЛЕННОГО ПРОИЗВОДСТВА,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855496"/>
              </p:ext>
            </p:extLst>
          </p:nvPr>
        </p:nvGraphicFramePr>
        <p:xfrm>
          <a:off x="0" y="908720"/>
          <a:ext cx="910850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8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663723"/>
              </p:ext>
            </p:extLst>
          </p:nvPr>
        </p:nvGraphicFramePr>
        <p:xfrm>
          <a:off x="179512" y="3068960"/>
          <a:ext cx="88214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036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3"/>
            <a:ext cx="8229600" cy="5760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ОБЪЕМОВ ПРОИЗВОДСТВА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предприятиям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ГОД,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</a:t>
            </a:r>
            <a:endParaRPr lang="ru-RU" sz="2200" i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468346"/>
              </p:ext>
            </p:extLst>
          </p:nvPr>
        </p:nvGraphicFramePr>
        <p:xfrm>
          <a:off x="23240" y="1340768"/>
          <a:ext cx="89289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2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6" y="116633"/>
            <a:ext cx="8928992" cy="5760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ПРЕДПРИЯТИЙ В ОБЪЕМЕ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НЕДОЛУЧЕННОЙ ПРОДУКЦИИ ПО ГОРОДУ, %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8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744763"/>
              </p:ext>
            </p:extLst>
          </p:nvPr>
        </p:nvGraphicFramePr>
        <p:xfrm>
          <a:off x="251520" y="836712"/>
          <a:ext cx="882148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358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365760"/>
            <a:ext cx="8640960" cy="54864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ПРОМЫШЛЕННОЙ ПРОДУКЦИИ</a:t>
            </a: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79512" y="1052735"/>
            <a:ext cx="4464496" cy="504057"/>
          </a:xfrm>
        </p:spPr>
        <p:txBody>
          <a:bodyPr>
            <a:noAutofit/>
          </a:bodyPr>
          <a:lstStyle/>
          <a:p>
            <a:pPr algn="ctr"/>
            <a:endParaRPr lang="ru-RU" sz="2000" b="1" cap="none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среднемесячному объему производства, в %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1461776"/>
              </p:ext>
            </p:extLst>
          </p:nvPr>
        </p:nvGraphicFramePr>
        <p:xfrm>
          <a:off x="179512" y="1700808"/>
          <a:ext cx="4317876" cy="442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4645066" y="908721"/>
            <a:ext cx="4041775" cy="720080"/>
          </a:xfrm>
        </p:spPr>
        <p:txBody>
          <a:bodyPr>
            <a:noAutofit/>
          </a:bodyPr>
          <a:lstStyle/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sz="18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запасов по подчиненности, в %</a:t>
            </a:r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60383848"/>
              </p:ext>
            </p:extLst>
          </p:nvPr>
        </p:nvGraphicFramePr>
        <p:xfrm>
          <a:off x="3923928" y="1844824"/>
          <a:ext cx="4968551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63408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УДЕЛЬНЫЙ ВЕС ОТГРУЖЕННОЙ ИННОВАЦИОННОЙ ПРОДУКЦИИ,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 процентах</a:t>
            </a:r>
            <a:endParaRPr lang="ru-RU" sz="1800" i="1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199104"/>
              </p:ext>
            </p:extLst>
          </p:nvPr>
        </p:nvGraphicFramePr>
        <p:xfrm>
          <a:off x="683569" y="2708920"/>
          <a:ext cx="828092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730141"/>
              </p:ext>
            </p:extLst>
          </p:nvPr>
        </p:nvGraphicFramePr>
        <p:xfrm>
          <a:off x="323529" y="1196752"/>
          <a:ext cx="85689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074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42845" y="116632"/>
            <a:ext cx="8858282" cy="108012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ИНВЕСТИЦИИ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основной капитал, В ПРОЦЕНТАХ</a:t>
            </a:r>
            <a:endParaRPr lang="ru-RU" sz="2400" b="1" i="1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026128"/>
              </p:ext>
            </p:extLst>
          </p:nvPr>
        </p:nvGraphicFramePr>
        <p:xfrm>
          <a:off x="395536" y="1340768"/>
          <a:ext cx="835292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9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32515</TotalTime>
  <Words>2040</Words>
  <Application>Microsoft Office PowerPoint</Application>
  <PresentationFormat>Экран (4:3)</PresentationFormat>
  <Paragraphs>730</Paragraphs>
  <Slides>29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Microsoft JhengHei</vt:lpstr>
      <vt:lpstr>Arial</vt:lpstr>
      <vt:lpstr>Bahnschrift SemiBold Condensed</vt:lpstr>
      <vt:lpstr>Calibri</vt:lpstr>
      <vt:lpstr>Franklin Gothic Book</vt:lpstr>
      <vt:lpstr>Franklin Gothic Medium</vt:lpstr>
      <vt:lpstr>Georgia</vt:lpstr>
      <vt:lpstr>Times New Roman</vt:lpstr>
      <vt:lpstr>Trebuchet MS</vt:lpstr>
      <vt:lpstr>Wingdings</vt:lpstr>
      <vt:lpstr>Углы</vt:lpstr>
      <vt:lpstr>Воздушный поток</vt:lpstr>
      <vt:lpstr>Итоги  социально-экономического развития города Жодино за 2025 год </vt:lpstr>
      <vt:lpstr>Выполнение показателей социально-экономического развития города Жодино за  2025 год</vt:lpstr>
      <vt:lpstr>ПРОМЫШЛЕННОСТЬ ГОРОДА ЖОДИНО за 2025 год</vt:lpstr>
      <vt:lpstr> ДИНАМИКА ПРОМЫШЛЕННОГО ПРОИЗВОДСТВА, в процентах</vt:lpstr>
      <vt:lpstr>  ТЕМПЫ РОСТА ОБЪЕМОВ ПРОИЗВОДСТВА  ПО предприятиям  ЗА 2025 ГОД, в процентах</vt:lpstr>
      <vt:lpstr> УДЕЛЬНЫЙ ВЕС ПРЕДПРИЯТИЙ В ОБЪЕМЕ НЕДОЛУЧЕННОЙ ПРОДУКЦИИ ПО ГОРОДУ, %</vt:lpstr>
      <vt:lpstr>ЗАПАСЫ ПРОМЫШЛЕННОЙ ПРОДУКЦИИ</vt:lpstr>
      <vt:lpstr>УДЕЛЬНЫЙ ВЕС ОТГРУЖЕННОЙ ИННОВАЦИОННОЙ ПРОДУКЦИИ, в процентах</vt:lpstr>
      <vt:lpstr>ИНВЕСТИЦИИ  в основной капитал, В ПРОЦЕНТАХ</vt:lpstr>
      <vt:lpstr>  ООО «РБУ №2» реализован  инвестиционный проект «Производство товарного бетона и растворо-кладочных смесей» ЗАВЕРШЕН 21.10.2025 создано 24 новых рабочих места   </vt:lpstr>
      <vt:lpstr>ООО «Корпорация ВОЛМА БЕЛ» </vt:lpstr>
      <vt:lpstr>Модернизация производства  ОАО «БЕЛАЗ» – управляющая компания холдинга «БЕЛАЗ-ХОЛДИНГ»</vt:lpstr>
      <vt:lpstr>Технологическая структура инвестиций  за 2025 ГОД, в процентах</vt:lpstr>
      <vt:lpstr>Презентация PowerPoint</vt:lpstr>
      <vt:lpstr>ОТКРЫТИЕ ТОРГОВЫХ ОБЪЕКТОВ В 2025 ГОДУ</vt:lpstr>
      <vt:lpstr>  РОЗНИЧНЫЙ ТОВАРООБОРОТ,  темп роста за 2025 ГОД,                              в процентах</vt:lpstr>
      <vt:lpstr>АНАЛИЗ РОЗНИЧНОГО ТОВАРООБОРОТА ЗА 2025 ГОД</vt:lpstr>
      <vt:lpstr>УДЕЛЬНЫЙ ВЕС ОТЕЧЕСТВЕННЫХ ТОВАРОВ,%</vt:lpstr>
      <vt:lpstr>ФИНАНСОВЫЕ РЕЗУЛЬТАТЫ РАБОТЫ  ЗА 2025 ГОД К АНАЛОГИЧНОМУ ПЕРИОДУ 2024 ГОДА, в процентах</vt:lpstr>
      <vt:lpstr>РЕНТАБЕЛЬНОСТЬ  РЕАЛИЗОВАННОЙ ПРОДУКЦИИ, РЕНТАБЕЛЬНОСТЬ ПРОДАЖ    (проценты)</vt:lpstr>
      <vt:lpstr>УБЫТОЧНЫЕ ОРГАНИЗАЦИИ </vt:lpstr>
      <vt:lpstr>СНИЖЕНИЕ УРОВНЯ ЗАТРАТ ЗА 2025 ГОД ,% (оценка)</vt:lpstr>
      <vt:lpstr>ПОКАЗАТЕЛИ ЗА 2025 ГОД</vt:lpstr>
      <vt:lpstr>   КАЛЕНДАРНЫЙ ГРАФИК по вовлечению в хозяйственный оборот объектов недвижимого имущества  на 2025 год   </vt:lpstr>
      <vt:lpstr>ПРОСРОЧЕННАЯ ДЕБИТОРСКАЯ ЗАДОЛЖЕННОСТЬ  ЗА 2025 ГОД</vt:lpstr>
      <vt:lpstr>КОЛИЧЕСТВО СУБЪЕКТОВ ХОЗЯЙСТВОВАНИЯ МАЛОГО И СРЕДНЕГО ПРЕДПРИНИМАТЕЛЬСТВА</vt:lpstr>
      <vt:lpstr>Презентация PowerPoint</vt:lpstr>
      <vt:lpstr>АНАЛИЗ НОМИНАЛЬНОЙ НАЧИСЛЕННОЙ ЗАРАБОТНОЙ ПЛАТЫ ЗА 2025 ГОД </vt:lpstr>
      <vt:lpstr>Выполнение показателей социально-экономического развития города Жодино за  2025 год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Завадская Татьяна</dc:creator>
  <cp:lastModifiedBy>Кручковская Кира</cp:lastModifiedBy>
  <cp:revision>2833</cp:revision>
  <cp:lastPrinted>2026-02-27T04:46:12Z</cp:lastPrinted>
  <dcterms:modified xsi:type="dcterms:W3CDTF">2026-03-17T14:00:27Z</dcterms:modified>
</cp:coreProperties>
</file>