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Montserrat" panose="00000500000000000000" pitchFamily="2" charset="-52"/>
      <p:regular r:id="rId24"/>
    </p:embeddedFont>
    <p:embeddedFont>
      <p:font typeface="Montserrat Bold" panose="00000800000000000000" charset="-52"/>
      <p:regular r:id="rId25"/>
    </p:embeddedFont>
    <p:embeddedFont>
      <p:font typeface="Montserrat Bold Italics" panose="020B0604020202020204" charset="-52"/>
      <p:regular r:id="rId26"/>
    </p:embeddedFont>
    <p:embeddedFont>
      <p:font typeface="Montserrat Italics" panose="020B0604020202020204" charset="-5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g"/><Relationship Id="rId4" Type="http://schemas.openxmlformats.org/officeDocument/2006/relationships/image" Target="../media/image72.jpeg"/><Relationship Id="rId9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5116" y="9781697"/>
            <a:ext cx="12381018" cy="1277306"/>
            <a:chOff x="0" y="0"/>
            <a:chExt cx="3260844" cy="3364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0844" cy="336410"/>
            </a:xfrm>
            <a:custGeom>
              <a:avLst/>
              <a:gdLst/>
              <a:ahLst/>
              <a:cxnLst/>
              <a:rect l="l" t="t" r="r" b="b"/>
              <a:pathLst>
                <a:path w="3260844" h="336410">
                  <a:moveTo>
                    <a:pt x="0" y="0"/>
                  </a:moveTo>
                  <a:lnTo>
                    <a:pt x="3260844" y="0"/>
                  </a:lnTo>
                  <a:lnTo>
                    <a:pt x="3260844" y="336410"/>
                  </a:lnTo>
                  <a:lnTo>
                    <a:pt x="0" y="33641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260844" cy="39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8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14806" y="-248606"/>
            <a:ext cx="1675362" cy="1277306"/>
            <a:chOff x="0" y="0"/>
            <a:chExt cx="441248" cy="336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248" cy="336410"/>
            </a:xfrm>
            <a:custGeom>
              <a:avLst/>
              <a:gdLst/>
              <a:ahLst/>
              <a:cxnLst/>
              <a:rect l="l" t="t" r="r" b="b"/>
              <a:pathLst>
                <a:path w="441248" h="336410">
                  <a:moveTo>
                    <a:pt x="0" y="0"/>
                  </a:moveTo>
                  <a:lnTo>
                    <a:pt x="441248" y="0"/>
                  </a:lnTo>
                  <a:lnTo>
                    <a:pt x="441248" y="336410"/>
                  </a:lnTo>
                  <a:lnTo>
                    <a:pt x="0" y="336410"/>
                  </a:ln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41248" cy="39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77815" y="8993676"/>
            <a:ext cx="1675362" cy="1541930"/>
            <a:chOff x="0" y="0"/>
            <a:chExt cx="441248" cy="4061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1248" cy="406105"/>
            </a:xfrm>
            <a:custGeom>
              <a:avLst/>
              <a:gdLst/>
              <a:ahLst/>
              <a:cxnLst/>
              <a:rect l="l" t="t" r="r" b="b"/>
              <a:pathLst>
                <a:path w="441248" h="406105">
                  <a:moveTo>
                    <a:pt x="0" y="0"/>
                  </a:moveTo>
                  <a:lnTo>
                    <a:pt x="441248" y="0"/>
                  </a:lnTo>
                  <a:lnTo>
                    <a:pt x="441248" y="406105"/>
                  </a:lnTo>
                  <a:lnTo>
                    <a:pt x="0" y="40610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41248" cy="46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05027" y="2870644"/>
            <a:ext cx="14077945" cy="4421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8"/>
              </a:lnSpc>
              <a:spcBef>
                <a:spcPct val="0"/>
              </a:spcBef>
            </a:pP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Отчет</a:t>
            </a:r>
            <a:r>
              <a:rPr lang="en-US" sz="6284" b="1" u="none" strike="noStrike" dirty="0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о </a:t>
            </a: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расходовании</a:t>
            </a:r>
            <a:r>
              <a:rPr lang="en-US" sz="6284" b="1" u="none" strike="noStrike" dirty="0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денежных</a:t>
            </a:r>
            <a:r>
              <a:rPr lang="en-US" sz="6284" b="1" u="none" strike="noStrike" dirty="0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средств</a:t>
            </a:r>
            <a:r>
              <a:rPr lang="en-US" sz="6284" b="1" u="none" strike="noStrike" dirty="0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собранных</a:t>
            </a:r>
            <a:r>
              <a:rPr lang="en-US" sz="6284" b="1" u="none" strike="noStrike" dirty="0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в </a:t>
            </a: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ходе</a:t>
            </a:r>
            <a:r>
              <a:rPr lang="en-US" sz="6284" b="1" u="none" strike="noStrike" dirty="0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проведения</a:t>
            </a:r>
            <a:r>
              <a:rPr lang="en-US" sz="6284" b="1" u="none" strike="noStrike" dirty="0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городского</a:t>
            </a:r>
            <a:r>
              <a:rPr lang="en-US" sz="6284" b="1" u="none" strike="noStrike" dirty="0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284" b="1" u="none" strike="noStrike" dirty="0" err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субботника</a:t>
            </a:r>
            <a:endParaRPr lang="en-US" sz="6284" b="1" u="none" strike="noStrike" dirty="0">
              <a:solidFill>
                <a:srgbClr val="2C2F48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27408" y="9689127"/>
            <a:ext cx="3921416" cy="43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  <a:spcBef>
                <a:spcPct val="0"/>
              </a:spcBef>
            </a:pPr>
            <a:r>
              <a:rPr lang="en-US" sz="2521" b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2026 г.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27408" y="9210675"/>
            <a:ext cx="3921416" cy="43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  <a:spcBef>
                <a:spcPct val="0"/>
              </a:spcBef>
            </a:pPr>
            <a:r>
              <a:rPr lang="en-US" sz="2521" b="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г. Жодино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5336711" y="4876540"/>
            <a:ext cx="4255009" cy="2292956"/>
            <a:chOff x="0" y="0"/>
            <a:chExt cx="1120661" cy="6039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0661" cy="603906"/>
            </a:xfrm>
            <a:custGeom>
              <a:avLst/>
              <a:gdLst/>
              <a:ahLst/>
              <a:cxnLst/>
              <a:rect l="l" t="t" r="r" b="b"/>
              <a:pathLst>
                <a:path w="1120661" h="603906">
                  <a:moveTo>
                    <a:pt x="0" y="0"/>
                  </a:moveTo>
                  <a:lnTo>
                    <a:pt x="1120661" y="0"/>
                  </a:lnTo>
                  <a:lnTo>
                    <a:pt x="1120661" y="603906"/>
                  </a:lnTo>
                  <a:lnTo>
                    <a:pt x="0" y="60390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20661" cy="66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91991" y="-144194"/>
            <a:ext cx="18471983" cy="388008"/>
            <a:chOff x="0" y="0"/>
            <a:chExt cx="4865049" cy="1021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65049" cy="102191"/>
            </a:xfrm>
            <a:custGeom>
              <a:avLst/>
              <a:gdLst/>
              <a:ahLst/>
              <a:cxnLst/>
              <a:rect l="l" t="t" r="r" b="b"/>
              <a:pathLst>
                <a:path w="4865049" h="102191">
                  <a:moveTo>
                    <a:pt x="0" y="0"/>
                  </a:moveTo>
                  <a:lnTo>
                    <a:pt x="4865049" y="0"/>
                  </a:lnTo>
                  <a:lnTo>
                    <a:pt x="4865049" y="102191"/>
                  </a:lnTo>
                  <a:lnTo>
                    <a:pt x="0" y="102191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65049" cy="15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1188831" y="8771996"/>
            <a:ext cx="2193680" cy="2766187"/>
            <a:chOff x="0" y="0"/>
            <a:chExt cx="577759" cy="7285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7759" cy="728543"/>
            </a:xfrm>
            <a:custGeom>
              <a:avLst/>
              <a:gdLst/>
              <a:ahLst/>
              <a:cxnLst/>
              <a:rect l="l" t="t" r="r" b="b"/>
              <a:pathLst>
                <a:path w="577759" h="728543">
                  <a:moveTo>
                    <a:pt x="0" y="0"/>
                  </a:moveTo>
                  <a:lnTo>
                    <a:pt x="577759" y="0"/>
                  </a:lnTo>
                  <a:lnTo>
                    <a:pt x="577759" y="728543"/>
                  </a:lnTo>
                  <a:lnTo>
                    <a:pt x="0" y="728543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77759" cy="78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12989" y="1791278"/>
            <a:ext cx="8879085" cy="6278830"/>
            <a:chOff x="0" y="0"/>
            <a:chExt cx="11838780" cy="837177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2856" b="2856"/>
            <a:stretch>
              <a:fillRect/>
            </a:stretch>
          </p:blipFill>
          <p:spPr>
            <a:xfrm>
              <a:off x="0" y="0"/>
              <a:ext cx="11838780" cy="8371773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335059" y="5025943"/>
            <a:ext cx="11080030" cy="5129146"/>
            <a:chOff x="0" y="0"/>
            <a:chExt cx="14773373" cy="683886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t="3708" b="3708"/>
            <a:stretch>
              <a:fillRect/>
            </a:stretch>
          </p:blipFill>
          <p:spPr>
            <a:xfrm>
              <a:off x="0" y="0"/>
              <a:ext cx="14773373" cy="683886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786650" y="1986990"/>
            <a:ext cx="7473626" cy="853378"/>
            <a:chOff x="0" y="0"/>
            <a:chExt cx="2302950" cy="2629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52400" y="-57150"/>
              <a:ext cx="1998150" cy="32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86650" y="4077315"/>
            <a:ext cx="7473626" cy="853378"/>
            <a:chOff x="0" y="0"/>
            <a:chExt cx="2302950" cy="2629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52400" y="-57150"/>
              <a:ext cx="1998150" cy="32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2072680" y="6406436"/>
            <a:ext cx="4998204" cy="3748653"/>
          </a:xfrm>
          <a:custGeom>
            <a:avLst/>
            <a:gdLst/>
            <a:ahLst/>
            <a:cxnLst/>
            <a:rect l="l" t="t" r="r" b="b"/>
            <a:pathLst>
              <a:path w="4998204" h="3748653">
                <a:moveTo>
                  <a:pt x="0" y="0"/>
                </a:moveTo>
                <a:lnTo>
                  <a:pt x="4998205" y="0"/>
                </a:lnTo>
                <a:lnTo>
                  <a:pt x="4998205" y="3748653"/>
                </a:lnTo>
                <a:lnTo>
                  <a:pt x="0" y="3748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96379" y="267135"/>
            <a:ext cx="11370428" cy="68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8"/>
              </a:lnSpc>
            </a:pPr>
            <a:r>
              <a:rPr lang="en-US" sz="40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ОБУСТРОЙСТВО ЛЕТНЕГО АМФИТЕАТРА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91991" y="1109167"/>
            <a:ext cx="9567587" cy="87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Благоустройство танцевальной площадки и ремонт здания амфитеатра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6650" y="2107601"/>
            <a:ext cx="7473626" cy="555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4"/>
              </a:lnSpc>
              <a:spcBef>
                <a:spcPct val="0"/>
              </a:spcBef>
            </a:pPr>
            <a:r>
              <a:rPr lang="en-US" sz="3274" b="1" spc="46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278 696,53 РУБЛЕЙ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1944" y="2973719"/>
            <a:ext cx="8121045" cy="87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</a:pPr>
            <a:r>
              <a:rPr lang="en-US" sz="2565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Приобретение 200 штук светильников  </a:t>
            </a:r>
          </a:p>
          <a:p>
            <a:pPr algn="ctr">
              <a:lnSpc>
                <a:spcPts val="3591"/>
              </a:lnSpc>
            </a:pPr>
            <a:r>
              <a:rPr lang="en-US" sz="2565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на сценическую площадку по ул. Деревянко, 7  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86650" y="4197926"/>
            <a:ext cx="7473626" cy="555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4"/>
              </a:lnSpc>
              <a:spcBef>
                <a:spcPct val="0"/>
              </a:spcBef>
            </a:pPr>
            <a:r>
              <a:rPr lang="en-US" sz="3274" b="1" spc="46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48 484,0 РУБЛЕЙ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5336711" y="4876540"/>
            <a:ext cx="4255009" cy="2292956"/>
            <a:chOff x="0" y="0"/>
            <a:chExt cx="1120661" cy="6039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0661" cy="603906"/>
            </a:xfrm>
            <a:custGeom>
              <a:avLst/>
              <a:gdLst/>
              <a:ahLst/>
              <a:cxnLst/>
              <a:rect l="l" t="t" r="r" b="b"/>
              <a:pathLst>
                <a:path w="1120661" h="603906">
                  <a:moveTo>
                    <a:pt x="0" y="0"/>
                  </a:moveTo>
                  <a:lnTo>
                    <a:pt x="1120661" y="0"/>
                  </a:lnTo>
                  <a:lnTo>
                    <a:pt x="1120661" y="603906"/>
                  </a:lnTo>
                  <a:lnTo>
                    <a:pt x="0" y="60390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20661" cy="66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91991" y="-144194"/>
            <a:ext cx="18471983" cy="388008"/>
            <a:chOff x="0" y="0"/>
            <a:chExt cx="4865049" cy="1021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65049" cy="102191"/>
            </a:xfrm>
            <a:custGeom>
              <a:avLst/>
              <a:gdLst/>
              <a:ahLst/>
              <a:cxnLst/>
              <a:rect l="l" t="t" r="r" b="b"/>
              <a:pathLst>
                <a:path w="4865049" h="102191">
                  <a:moveTo>
                    <a:pt x="0" y="0"/>
                  </a:moveTo>
                  <a:lnTo>
                    <a:pt x="4865049" y="0"/>
                  </a:lnTo>
                  <a:lnTo>
                    <a:pt x="4865049" y="102191"/>
                  </a:lnTo>
                  <a:lnTo>
                    <a:pt x="0" y="102191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65049" cy="15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1188831" y="8771996"/>
            <a:ext cx="2193680" cy="2766187"/>
            <a:chOff x="0" y="0"/>
            <a:chExt cx="577759" cy="7285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7759" cy="728543"/>
            </a:xfrm>
            <a:custGeom>
              <a:avLst/>
              <a:gdLst/>
              <a:ahLst/>
              <a:cxnLst/>
              <a:rect l="l" t="t" r="r" b="b"/>
              <a:pathLst>
                <a:path w="577759" h="728543">
                  <a:moveTo>
                    <a:pt x="0" y="0"/>
                  </a:moveTo>
                  <a:lnTo>
                    <a:pt x="577759" y="0"/>
                  </a:lnTo>
                  <a:lnTo>
                    <a:pt x="577759" y="728543"/>
                  </a:lnTo>
                  <a:lnTo>
                    <a:pt x="0" y="728543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77759" cy="78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4848" y="2763884"/>
            <a:ext cx="5758077" cy="777648"/>
            <a:chOff x="0" y="0"/>
            <a:chExt cx="2302950" cy="3110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02951" cy="311021"/>
            </a:xfrm>
            <a:custGeom>
              <a:avLst/>
              <a:gdLst/>
              <a:ahLst/>
              <a:cxnLst/>
              <a:rect l="l" t="t" r="r" b="b"/>
              <a:pathLst>
                <a:path w="2302951" h="311021">
                  <a:moveTo>
                    <a:pt x="2099751" y="0"/>
                  </a:moveTo>
                  <a:lnTo>
                    <a:pt x="203200" y="0"/>
                  </a:lnTo>
                  <a:lnTo>
                    <a:pt x="0" y="155511"/>
                  </a:lnTo>
                  <a:lnTo>
                    <a:pt x="203200" y="311021"/>
                  </a:lnTo>
                  <a:lnTo>
                    <a:pt x="2099751" y="311021"/>
                  </a:lnTo>
                  <a:lnTo>
                    <a:pt x="2302951" y="155511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52400" y="-38100"/>
              <a:ext cx="1998150" cy="349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96379" y="3704889"/>
            <a:ext cx="9045383" cy="5553411"/>
          </a:xfrm>
          <a:custGeom>
            <a:avLst/>
            <a:gdLst/>
            <a:ahLst/>
            <a:cxnLst/>
            <a:rect l="l" t="t" r="r" b="b"/>
            <a:pathLst>
              <a:path w="9045383" h="5553411">
                <a:moveTo>
                  <a:pt x="0" y="0"/>
                </a:moveTo>
                <a:lnTo>
                  <a:pt x="9045382" y="0"/>
                </a:lnTo>
                <a:lnTo>
                  <a:pt x="9045382" y="5553411"/>
                </a:lnTo>
                <a:lnTo>
                  <a:pt x="0" y="5553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601" r="-15155" b="-2507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719982" y="4542493"/>
            <a:ext cx="9263154" cy="5612596"/>
            <a:chOff x="0" y="0"/>
            <a:chExt cx="12350872" cy="748346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/>
            <a:srcRect t="9606" b="9606"/>
            <a:stretch>
              <a:fillRect/>
            </a:stretch>
          </p:blipFill>
          <p:spPr>
            <a:xfrm>
              <a:off x="0" y="0"/>
              <a:ext cx="12350872" cy="7483462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86730" y="274525"/>
            <a:ext cx="12231365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РЕМОНТ ЗДАНИЯ ОБЩЕСТЕННОГО ТУАЛЕТА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6730" y="986532"/>
            <a:ext cx="15417540" cy="43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1"/>
              </a:lnSpc>
            </a:pPr>
            <a:r>
              <a:rPr lang="en-US" sz="2565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Ремонт здания общественного туалета выполняется за счет подрядной организации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2515" y="2888912"/>
            <a:ext cx="5262743" cy="47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  <a:spcBef>
                <a:spcPct val="0"/>
              </a:spcBef>
            </a:pPr>
            <a:r>
              <a:rPr lang="en-US" sz="2853" b="1" spc="402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40 266,26 РУБЛЕЙ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6730" y="1705086"/>
            <a:ext cx="17066504" cy="877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1"/>
              </a:lnSpc>
            </a:pPr>
            <a:r>
              <a:rPr lang="en-US" sz="2565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Приобретены материалы для ремонта здания (строительные смеси, сантехническое оборудование, а также материалы для подключения электроэнергии здания)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267592" y="8406660"/>
            <a:ext cx="2197731" cy="532710"/>
            <a:chOff x="0" y="0"/>
            <a:chExt cx="1084873" cy="26296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84873" cy="262963"/>
            </a:xfrm>
            <a:custGeom>
              <a:avLst/>
              <a:gdLst/>
              <a:ahLst/>
              <a:cxnLst/>
              <a:rect l="l" t="t" r="r" b="b"/>
              <a:pathLst>
                <a:path w="1084873" h="262963">
                  <a:moveTo>
                    <a:pt x="881673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881673" y="262963"/>
                  </a:lnTo>
                  <a:lnTo>
                    <a:pt x="1084873" y="131482"/>
                  </a:lnTo>
                  <a:lnTo>
                    <a:pt x="881673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52400" y="-28575"/>
              <a:ext cx="780073" cy="291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4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150043" y="8450494"/>
            <a:ext cx="2479170" cy="39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5"/>
              </a:lnSpc>
              <a:spcBef>
                <a:spcPct val="0"/>
              </a:spcBef>
            </a:pPr>
            <a:r>
              <a:rPr lang="en-US" sz="2353" b="1" spc="33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БЫЛО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552296" y="9498688"/>
            <a:ext cx="2197731" cy="532710"/>
            <a:chOff x="0" y="0"/>
            <a:chExt cx="1084873" cy="2629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84873" cy="262963"/>
            </a:xfrm>
            <a:custGeom>
              <a:avLst/>
              <a:gdLst/>
              <a:ahLst/>
              <a:cxnLst/>
              <a:rect l="l" t="t" r="r" b="b"/>
              <a:pathLst>
                <a:path w="1084873" h="262963">
                  <a:moveTo>
                    <a:pt x="881673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881673" y="262963"/>
                  </a:lnTo>
                  <a:lnTo>
                    <a:pt x="1084873" y="131482"/>
                  </a:lnTo>
                  <a:lnTo>
                    <a:pt x="881673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52400" y="-28575"/>
              <a:ext cx="780073" cy="291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4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5411577" y="9542522"/>
            <a:ext cx="2479170" cy="397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5"/>
              </a:lnSpc>
              <a:spcBef>
                <a:spcPct val="0"/>
              </a:spcBef>
            </a:pPr>
            <a:r>
              <a:rPr lang="en-US" sz="2353" b="1" spc="33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СТАЛО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16463" y="4705326"/>
            <a:ext cx="3625756" cy="6575695"/>
            <a:chOff x="0" y="0"/>
            <a:chExt cx="954932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932" cy="1731870"/>
            </a:xfrm>
            <a:custGeom>
              <a:avLst/>
              <a:gdLst/>
              <a:ahLst/>
              <a:cxnLst/>
              <a:rect l="l" t="t" r="r" b="b"/>
              <a:pathLst>
                <a:path w="954932" h="1731870">
                  <a:moveTo>
                    <a:pt x="0" y="0"/>
                  </a:moveTo>
                  <a:lnTo>
                    <a:pt x="954932" y="0"/>
                  </a:lnTo>
                  <a:lnTo>
                    <a:pt x="954932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954932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415" y="287036"/>
            <a:ext cx="7924185" cy="4926973"/>
            <a:chOff x="0" y="0"/>
            <a:chExt cx="10565579" cy="65692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3367" b="3367"/>
            <a:stretch>
              <a:fillRect/>
            </a:stretch>
          </p:blipFill>
          <p:spPr>
            <a:xfrm>
              <a:off x="0" y="0"/>
              <a:ext cx="10565579" cy="656929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20202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27549" y="6197699"/>
            <a:ext cx="6022780" cy="3998532"/>
            <a:chOff x="0" y="0"/>
            <a:chExt cx="8030373" cy="533137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t="5739" b="5739"/>
            <a:stretch>
              <a:fillRect/>
            </a:stretch>
          </p:blipFill>
          <p:spPr>
            <a:xfrm>
              <a:off x="0" y="0"/>
              <a:ext cx="8030373" cy="533137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8806702" y="4104019"/>
            <a:ext cx="8769445" cy="5527161"/>
            <a:chOff x="0" y="0"/>
            <a:chExt cx="11692594" cy="7369548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 t="21127" b="31601"/>
            <a:stretch>
              <a:fillRect/>
            </a:stretch>
          </p:blipFill>
          <p:spPr>
            <a:xfrm>
              <a:off x="0" y="0"/>
              <a:ext cx="11692594" cy="7369548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9667462" y="2659165"/>
            <a:ext cx="7473626" cy="853378"/>
            <a:chOff x="0" y="0"/>
            <a:chExt cx="2302950" cy="2629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52400" y="-57150"/>
              <a:ext cx="1998150" cy="32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6409" y="4104019"/>
            <a:ext cx="5390797" cy="3889155"/>
            <a:chOff x="0" y="0"/>
            <a:chExt cx="7187730" cy="5185540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/>
            <a:srcRect l="3825" r="3825"/>
            <a:stretch>
              <a:fillRect/>
            </a:stretch>
          </p:blipFill>
          <p:spPr>
            <a:xfrm>
              <a:off x="0" y="0"/>
              <a:ext cx="7187730" cy="5185540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8090594" y="30225"/>
            <a:ext cx="9994794" cy="135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ЦЕЛЬ: БЛАГОУСТРОЙСТВО </a:t>
            </a:r>
          </a:p>
          <a:p>
            <a:pPr algn="ctr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И ОЗЕЛЕНЕНИЕ ГОРОДА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66045" y="2779720"/>
            <a:ext cx="4076461" cy="55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8"/>
              </a:lnSpc>
              <a:spcBef>
                <a:spcPct val="0"/>
              </a:spcBef>
            </a:pPr>
            <a:r>
              <a:rPr lang="en-US" sz="3270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37 720,00  рублей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98727" y="2187978"/>
            <a:ext cx="3785396" cy="43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0"/>
              </a:lnSpc>
              <a:spcBef>
                <a:spcPct val="0"/>
              </a:spcBef>
            </a:pPr>
            <a:r>
              <a:rPr lang="en-US" sz="2621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Количество - 40 штук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97461" y="1340172"/>
            <a:ext cx="9787927" cy="89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  <a:spcBef>
                <a:spcPct val="0"/>
              </a:spcBef>
            </a:pPr>
            <a:r>
              <a:rPr lang="en-US" sz="2621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Обустройство прилегающей территории знакового объекта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67462" y="3464918"/>
            <a:ext cx="8000969" cy="43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0"/>
              </a:lnSpc>
              <a:spcBef>
                <a:spcPct val="0"/>
              </a:spcBef>
            </a:pPr>
            <a:r>
              <a:rPr lang="en-US" sz="2621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(За счет средств предпринимателей города)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701" t="-6580" b="-2902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31230" y="324175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854404"/>
            <a:ext cx="9410360" cy="6626135"/>
            <a:chOff x="0" y="0"/>
            <a:chExt cx="12547147" cy="88348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l="1064" t="8115" r="1064"/>
            <a:stretch>
              <a:fillRect/>
            </a:stretch>
          </p:blipFill>
          <p:spPr>
            <a:xfrm>
              <a:off x="0" y="0"/>
              <a:ext cx="12547147" cy="883484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0347217" y="1657505"/>
            <a:ext cx="6243057" cy="899166"/>
            <a:chOff x="0" y="0"/>
            <a:chExt cx="2336927" cy="3365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36927" cy="336580"/>
            </a:xfrm>
            <a:custGeom>
              <a:avLst/>
              <a:gdLst/>
              <a:ahLst/>
              <a:cxnLst/>
              <a:rect l="l" t="t" r="r" b="b"/>
              <a:pathLst>
                <a:path w="2336927" h="336580">
                  <a:moveTo>
                    <a:pt x="2133727" y="0"/>
                  </a:moveTo>
                  <a:lnTo>
                    <a:pt x="203200" y="0"/>
                  </a:lnTo>
                  <a:lnTo>
                    <a:pt x="0" y="168290"/>
                  </a:lnTo>
                  <a:lnTo>
                    <a:pt x="203200" y="336580"/>
                  </a:lnTo>
                  <a:lnTo>
                    <a:pt x="2133727" y="336580"/>
                  </a:lnTo>
                  <a:lnTo>
                    <a:pt x="2336927" y="168290"/>
                  </a:lnTo>
                  <a:lnTo>
                    <a:pt x="2133727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52400" y="-57150"/>
              <a:ext cx="2032127" cy="393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4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024933" y="6036151"/>
            <a:ext cx="6060456" cy="4037779"/>
          </a:xfrm>
          <a:custGeom>
            <a:avLst/>
            <a:gdLst/>
            <a:ahLst/>
            <a:cxnLst/>
            <a:rect l="l" t="t" r="r" b="b"/>
            <a:pathLst>
              <a:path w="6060456" h="4037779">
                <a:moveTo>
                  <a:pt x="0" y="0"/>
                </a:moveTo>
                <a:lnTo>
                  <a:pt x="6060455" y="0"/>
                </a:lnTo>
                <a:lnTo>
                  <a:pt x="6060455" y="4037779"/>
                </a:lnTo>
                <a:lnTo>
                  <a:pt x="0" y="4037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003833" y="2930739"/>
            <a:ext cx="6304269" cy="4425522"/>
          </a:xfrm>
          <a:custGeom>
            <a:avLst/>
            <a:gdLst/>
            <a:ahLst/>
            <a:cxnLst/>
            <a:rect l="l" t="t" r="r" b="b"/>
            <a:pathLst>
              <a:path w="6304269" h="4425522">
                <a:moveTo>
                  <a:pt x="0" y="0"/>
                </a:moveTo>
                <a:lnTo>
                  <a:pt x="6304269" y="0"/>
                </a:lnTo>
                <a:lnTo>
                  <a:pt x="6304269" y="4425522"/>
                </a:lnTo>
                <a:lnTo>
                  <a:pt x="0" y="4425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14" t="-1426" r="-1958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649491" y="123582"/>
            <a:ext cx="9116339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УСТРОЙСТВО ФОНТАНОВ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37374" y="1797254"/>
            <a:ext cx="5262743" cy="56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5"/>
              </a:lnSpc>
              <a:spcBef>
                <a:spcPct val="0"/>
              </a:spcBef>
            </a:pPr>
            <a:r>
              <a:rPr lang="en-US" sz="3353" b="1" spc="472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59 518,69 РУБЛЕЙ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49491" y="956422"/>
            <a:ext cx="9638509" cy="47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2"/>
              </a:lnSpc>
            </a:pPr>
            <a:r>
              <a:rPr lang="en-US" sz="277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Плавающий фонтан в районе городского пляжа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31230" y="324175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8453" y="4817482"/>
            <a:ext cx="8204888" cy="5376428"/>
            <a:chOff x="0" y="0"/>
            <a:chExt cx="10939850" cy="716857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6315" b="6315"/>
            <a:stretch>
              <a:fillRect/>
            </a:stretch>
          </p:blipFill>
          <p:spPr>
            <a:xfrm>
              <a:off x="0" y="0"/>
              <a:ext cx="10939850" cy="716857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5634" y="211521"/>
            <a:ext cx="7739492" cy="4434511"/>
          </a:xfrm>
          <a:custGeom>
            <a:avLst/>
            <a:gdLst/>
            <a:ahLst/>
            <a:cxnLst/>
            <a:rect l="l" t="t" r="r" b="b"/>
            <a:pathLst>
              <a:path w="7739492" h="4434511">
                <a:moveTo>
                  <a:pt x="0" y="0"/>
                </a:moveTo>
                <a:lnTo>
                  <a:pt x="7739492" y="0"/>
                </a:lnTo>
                <a:lnTo>
                  <a:pt x="7739492" y="4434511"/>
                </a:lnTo>
                <a:lnTo>
                  <a:pt x="0" y="4434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0896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052682" y="1290897"/>
            <a:ext cx="7592473" cy="989716"/>
            <a:chOff x="0" y="0"/>
            <a:chExt cx="3322429" cy="4330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22429" cy="433095"/>
            </a:xfrm>
            <a:custGeom>
              <a:avLst/>
              <a:gdLst/>
              <a:ahLst/>
              <a:cxnLst/>
              <a:rect l="l" t="t" r="r" b="b"/>
              <a:pathLst>
                <a:path w="3322429" h="433095">
                  <a:moveTo>
                    <a:pt x="3119229" y="0"/>
                  </a:moveTo>
                  <a:lnTo>
                    <a:pt x="203200" y="0"/>
                  </a:lnTo>
                  <a:lnTo>
                    <a:pt x="0" y="216547"/>
                  </a:lnTo>
                  <a:lnTo>
                    <a:pt x="203200" y="433095"/>
                  </a:lnTo>
                  <a:lnTo>
                    <a:pt x="3119229" y="433095"/>
                  </a:lnTo>
                  <a:lnTo>
                    <a:pt x="3322429" y="216547"/>
                  </a:lnTo>
                  <a:lnTo>
                    <a:pt x="3119229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52400" y="-38100"/>
              <a:ext cx="3017629" cy="471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607935" y="3363573"/>
            <a:ext cx="7126165" cy="4275473"/>
          </a:xfrm>
          <a:custGeom>
            <a:avLst/>
            <a:gdLst/>
            <a:ahLst/>
            <a:cxnLst/>
            <a:rect l="l" t="t" r="r" b="b"/>
            <a:pathLst>
              <a:path w="7126165" h="4275473">
                <a:moveTo>
                  <a:pt x="0" y="0"/>
                </a:moveTo>
                <a:lnTo>
                  <a:pt x="7126165" y="0"/>
                </a:lnTo>
                <a:lnTo>
                  <a:pt x="7126165" y="4275473"/>
                </a:lnTo>
                <a:lnTo>
                  <a:pt x="0" y="42754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443" t="-20960" b="-3460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878002" y="6471686"/>
            <a:ext cx="7207387" cy="3706356"/>
          </a:xfrm>
          <a:custGeom>
            <a:avLst/>
            <a:gdLst/>
            <a:ahLst/>
            <a:cxnLst/>
            <a:rect l="l" t="t" r="r" b="b"/>
            <a:pathLst>
              <a:path w="7207387" h="3706356">
                <a:moveTo>
                  <a:pt x="0" y="0"/>
                </a:moveTo>
                <a:lnTo>
                  <a:pt x="7207386" y="0"/>
                </a:lnTo>
                <a:lnTo>
                  <a:pt x="7207386" y="3706356"/>
                </a:lnTo>
                <a:lnTo>
                  <a:pt x="0" y="370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922" b="-2292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052682" y="-66675"/>
            <a:ext cx="9116339" cy="135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УСТАНОВКА ДЕТСКИХ ИГРОВЫХ КОМПЛЕСОВ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50716" y="759358"/>
            <a:ext cx="4979284" cy="53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2"/>
              </a:lnSpc>
            </a:pPr>
            <a:r>
              <a:rPr lang="en-US" sz="307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 Молодежный центр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77699" y="1322886"/>
            <a:ext cx="6870855" cy="87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50 817,0 РУБЛЕЙ</a:t>
            </a:r>
          </a:p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(СУББОТНИК)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052682" y="2375863"/>
            <a:ext cx="7520890" cy="949430"/>
            <a:chOff x="0" y="0"/>
            <a:chExt cx="3291104" cy="41546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91104" cy="415466"/>
            </a:xfrm>
            <a:custGeom>
              <a:avLst/>
              <a:gdLst/>
              <a:ahLst/>
              <a:cxnLst/>
              <a:rect l="l" t="t" r="r" b="b"/>
              <a:pathLst>
                <a:path w="3291104" h="415466">
                  <a:moveTo>
                    <a:pt x="3087904" y="0"/>
                  </a:moveTo>
                  <a:lnTo>
                    <a:pt x="203200" y="0"/>
                  </a:lnTo>
                  <a:lnTo>
                    <a:pt x="0" y="207733"/>
                  </a:lnTo>
                  <a:lnTo>
                    <a:pt x="203200" y="415466"/>
                  </a:lnTo>
                  <a:lnTo>
                    <a:pt x="3087904" y="415466"/>
                  </a:lnTo>
                  <a:lnTo>
                    <a:pt x="3291104" y="207733"/>
                  </a:lnTo>
                  <a:lnTo>
                    <a:pt x="3087904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52400" y="-38100"/>
              <a:ext cx="2986304" cy="453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544345" y="2387709"/>
            <a:ext cx="6609146" cy="87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34 815,0 РУБЛЕЙ</a:t>
            </a:r>
          </a:p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(ГОРОДСКОЙ БЮДЖЕТ)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31230" y="324175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18476" y="1905982"/>
            <a:ext cx="5262743" cy="888037"/>
            <a:chOff x="0" y="0"/>
            <a:chExt cx="2302950" cy="388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02951" cy="388600"/>
            </a:xfrm>
            <a:custGeom>
              <a:avLst/>
              <a:gdLst/>
              <a:ahLst/>
              <a:cxnLst/>
              <a:rect l="l" t="t" r="r" b="b"/>
              <a:pathLst>
                <a:path w="2302951" h="388600">
                  <a:moveTo>
                    <a:pt x="2099751" y="0"/>
                  </a:moveTo>
                  <a:lnTo>
                    <a:pt x="203200" y="0"/>
                  </a:lnTo>
                  <a:lnTo>
                    <a:pt x="0" y="194300"/>
                  </a:lnTo>
                  <a:lnTo>
                    <a:pt x="203200" y="388600"/>
                  </a:lnTo>
                  <a:lnTo>
                    <a:pt x="2099751" y="388600"/>
                  </a:lnTo>
                  <a:lnTo>
                    <a:pt x="2302951" y="194300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52400" y="-38100"/>
              <a:ext cx="1998150" cy="426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557269" y="5010864"/>
            <a:ext cx="7086093" cy="5173545"/>
          </a:xfrm>
          <a:custGeom>
            <a:avLst/>
            <a:gdLst/>
            <a:ahLst/>
            <a:cxnLst/>
            <a:rect l="l" t="t" r="r" b="b"/>
            <a:pathLst>
              <a:path w="7086093" h="5173545">
                <a:moveTo>
                  <a:pt x="0" y="0"/>
                </a:moveTo>
                <a:lnTo>
                  <a:pt x="7086094" y="0"/>
                </a:lnTo>
                <a:lnTo>
                  <a:pt x="7086094" y="5173544"/>
                </a:lnTo>
                <a:lnTo>
                  <a:pt x="0" y="5173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777" t="-37364" r="-33337" b="-8772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2206" y="364617"/>
            <a:ext cx="7663436" cy="4617671"/>
          </a:xfrm>
          <a:custGeom>
            <a:avLst/>
            <a:gdLst/>
            <a:ahLst/>
            <a:cxnLst/>
            <a:rect l="l" t="t" r="r" b="b"/>
            <a:pathLst>
              <a:path w="7663436" h="4617671">
                <a:moveTo>
                  <a:pt x="0" y="0"/>
                </a:moveTo>
                <a:lnTo>
                  <a:pt x="7663435" y="0"/>
                </a:lnTo>
                <a:lnTo>
                  <a:pt x="7663435" y="4617672"/>
                </a:lnTo>
                <a:lnTo>
                  <a:pt x="0" y="4617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57" t="-14115" b="-2063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71669" y="4080368"/>
            <a:ext cx="8002635" cy="6001976"/>
          </a:xfrm>
          <a:custGeom>
            <a:avLst/>
            <a:gdLst/>
            <a:ahLst/>
            <a:cxnLst/>
            <a:rect l="l" t="t" r="r" b="b"/>
            <a:pathLst>
              <a:path w="8002635" h="6001976">
                <a:moveTo>
                  <a:pt x="0" y="0"/>
                </a:moveTo>
                <a:lnTo>
                  <a:pt x="8002635" y="0"/>
                </a:lnTo>
                <a:lnTo>
                  <a:pt x="8002635" y="6001976"/>
                </a:lnTo>
                <a:lnTo>
                  <a:pt x="0" y="6001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052682" y="-66675"/>
            <a:ext cx="9116339" cy="135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УСТАНОВКА СПОРТИВНЫХ КОМПЛЕКСОВ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18476" y="1887132"/>
            <a:ext cx="5262743" cy="84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5"/>
              </a:lnSpc>
              <a:spcBef>
                <a:spcPct val="0"/>
              </a:spcBef>
            </a:pPr>
            <a:r>
              <a:rPr lang="en-US" sz="2453" b="1" spc="345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7 000,0 РУБЛЕЙ (СУББОТНИК)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18476" y="1183309"/>
            <a:ext cx="5766912" cy="45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2"/>
              </a:lnSpc>
            </a:pPr>
            <a:r>
              <a:rPr lang="en-US" sz="267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Сквер семейного благополучия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23281" y="1871320"/>
            <a:ext cx="4395195" cy="92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2"/>
              </a:lnSpc>
            </a:pPr>
            <a:r>
              <a:rPr lang="en-US" sz="267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Установка спортивного </a:t>
            </a:r>
          </a:p>
          <a:p>
            <a:pPr algn="l">
              <a:lnSpc>
                <a:spcPts val="3742"/>
              </a:lnSpc>
            </a:pPr>
            <a:r>
              <a:rPr lang="en-US" sz="267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комплекса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23281" y="3022619"/>
            <a:ext cx="4395195" cy="922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2"/>
              </a:lnSpc>
            </a:pPr>
            <a:r>
              <a:rPr lang="en-US" sz="267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Установка детского игрового комплекса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891093" y="2927369"/>
            <a:ext cx="5882996" cy="1017948"/>
            <a:chOff x="0" y="0"/>
            <a:chExt cx="2574370" cy="4454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74370" cy="445449"/>
            </a:xfrm>
            <a:custGeom>
              <a:avLst/>
              <a:gdLst/>
              <a:ahLst/>
              <a:cxnLst/>
              <a:rect l="l" t="t" r="r" b="b"/>
              <a:pathLst>
                <a:path w="2574370" h="445449">
                  <a:moveTo>
                    <a:pt x="2371170" y="0"/>
                  </a:moveTo>
                  <a:lnTo>
                    <a:pt x="203200" y="0"/>
                  </a:lnTo>
                  <a:lnTo>
                    <a:pt x="0" y="222725"/>
                  </a:lnTo>
                  <a:lnTo>
                    <a:pt x="203200" y="445449"/>
                  </a:lnTo>
                  <a:lnTo>
                    <a:pt x="2371170" y="445449"/>
                  </a:lnTo>
                  <a:lnTo>
                    <a:pt x="2574370" y="222725"/>
                  </a:lnTo>
                  <a:lnTo>
                    <a:pt x="2371170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52400" y="-38100"/>
              <a:ext cx="2269570" cy="483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663026" y="3017289"/>
            <a:ext cx="6271081" cy="84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5"/>
              </a:lnSpc>
              <a:spcBef>
                <a:spcPct val="0"/>
              </a:spcBef>
            </a:pPr>
            <a:r>
              <a:rPr lang="en-US" sz="2453" b="1" spc="345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32 190,0 РУБЛЕЙ</a:t>
            </a:r>
          </a:p>
          <a:p>
            <a:pPr algn="ctr">
              <a:lnSpc>
                <a:spcPts val="3435"/>
              </a:lnSpc>
              <a:spcBef>
                <a:spcPct val="0"/>
              </a:spcBef>
            </a:pPr>
            <a:r>
              <a:rPr lang="en-US" sz="2453" b="1" spc="345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(ГОРОДСКОЙ БЮДЖЕТ)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23919" y="4832279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20202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7585" y="118610"/>
            <a:ext cx="15621429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ОБУСТРОЙСТВО ДЕТСКОЙ ПЛОЩАДКИ</a:t>
            </a:r>
          </a:p>
        </p:txBody>
      </p:sp>
      <p:sp>
        <p:nvSpPr>
          <p:cNvPr id="13" name="Freeform 13"/>
          <p:cNvSpPr/>
          <p:nvPr/>
        </p:nvSpPr>
        <p:spPr>
          <a:xfrm>
            <a:off x="187585" y="5585207"/>
            <a:ext cx="6726570" cy="4589950"/>
          </a:xfrm>
          <a:custGeom>
            <a:avLst/>
            <a:gdLst/>
            <a:ahLst/>
            <a:cxnLst/>
            <a:rect l="l" t="t" r="r" b="b"/>
            <a:pathLst>
              <a:path w="6726570" h="4589950">
                <a:moveTo>
                  <a:pt x="0" y="0"/>
                </a:moveTo>
                <a:lnTo>
                  <a:pt x="6726570" y="0"/>
                </a:lnTo>
                <a:lnTo>
                  <a:pt x="6726570" y="4589950"/>
                </a:lnTo>
                <a:lnTo>
                  <a:pt x="0" y="4589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64" r="-571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799399" y="6738227"/>
            <a:ext cx="5277435" cy="3436930"/>
          </a:xfrm>
          <a:custGeom>
            <a:avLst/>
            <a:gdLst/>
            <a:ahLst/>
            <a:cxnLst/>
            <a:rect l="l" t="t" r="r" b="b"/>
            <a:pathLst>
              <a:path w="5277435" h="3436930">
                <a:moveTo>
                  <a:pt x="0" y="0"/>
                </a:moveTo>
                <a:lnTo>
                  <a:pt x="5277435" y="0"/>
                </a:lnTo>
                <a:lnTo>
                  <a:pt x="5277435" y="3436930"/>
                </a:lnTo>
                <a:lnTo>
                  <a:pt x="0" y="3436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88254" y="6352851"/>
            <a:ext cx="5737045" cy="3822306"/>
          </a:xfrm>
          <a:custGeom>
            <a:avLst/>
            <a:gdLst/>
            <a:ahLst/>
            <a:cxnLst/>
            <a:rect l="l" t="t" r="r" b="b"/>
            <a:pathLst>
              <a:path w="5737045" h="3822306">
                <a:moveTo>
                  <a:pt x="0" y="0"/>
                </a:moveTo>
                <a:lnTo>
                  <a:pt x="5737045" y="0"/>
                </a:lnTo>
                <a:lnTo>
                  <a:pt x="5737045" y="3822306"/>
                </a:lnTo>
                <a:lnTo>
                  <a:pt x="0" y="3822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08792" y="1196852"/>
            <a:ext cx="7954537" cy="5427867"/>
          </a:xfrm>
          <a:custGeom>
            <a:avLst/>
            <a:gdLst/>
            <a:ahLst/>
            <a:cxnLst/>
            <a:rect l="l" t="t" r="r" b="b"/>
            <a:pathLst>
              <a:path w="7954537" h="5427867">
                <a:moveTo>
                  <a:pt x="0" y="0"/>
                </a:moveTo>
                <a:lnTo>
                  <a:pt x="7954537" y="0"/>
                </a:lnTo>
                <a:lnTo>
                  <a:pt x="7954537" y="5427866"/>
                </a:lnTo>
                <a:lnTo>
                  <a:pt x="0" y="54278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41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409658" y="3731618"/>
            <a:ext cx="5323324" cy="3546665"/>
          </a:xfrm>
          <a:custGeom>
            <a:avLst/>
            <a:gdLst/>
            <a:ahLst/>
            <a:cxnLst/>
            <a:rect l="l" t="t" r="r" b="b"/>
            <a:pathLst>
              <a:path w="5323324" h="3546665">
                <a:moveTo>
                  <a:pt x="0" y="0"/>
                </a:moveTo>
                <a:lnTo>
                  <a:pt x="5323325" y="0"/>
                </a:lnTo>
                <a:lnTo>
                  <a:pt x="5323325" y="3546665"/>
                </a:lnTo>
                <a:lnTo>
                  <a:pt x="0" y="35466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55960" y="2022325"/>
            <a:ext cx="5954841" cy="996144"/>
            <a:chOff x="0" y="0"/>
            <a:chExt cx="2605809" cy="435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05809" cy="435908"/>
            </a:xfrm>
            <a:custGeom>
              <a:avLst/>
              <a:gdLst/>
              <a:ahLst/>
              <a:cxnLst/>
              <a:rect l="l" t="t" r="r" b="b"/>
              <a:pathLst>
                <a:path w="2605809" h="435908">
                  <a:moveTo>
                    <a:pt x="2402609" y="0"/>
                  </a:moveTo>
                  <a:lnTo>
                    <a:pt x="203200" y="0"/>
                  </a:lnTo>
                  <a:lnTo>
                    <a:pt x="0" y="217954"/>
                  </a:lnTo>
                  <a:lnTo>
                    <a:pt x="203200" y="435908"/>
                  </a:lnTo>
                  <a:lnTo>
                    <a:pt x="2402609" y="435908"/>
                  </a:lnTo>
                  <a:lnTo>
                    <a:pt x="2605809" y="217954"/>
                  </a:lnTo>
                  <a:lnTo>
                    <a:pt x="2402609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52400" y="-38100"/>
              <a:ext cx="2301009" cy="474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79858" y="933257"/>
            <a:ext cx="9017269" cy="9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2"/>
              </a:lnSpc>
            </a:pPr>
            <a:r>
              <a:rPr lang="en-US" sz="287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Устройство резинового покрытия детской площадки в городском парке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2009" y="2057529"/>
            <a:ext cx="5262743" cy="878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48 048,66 РУБЛЕЙ</a:t>
            </a:r>
          </a:p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(СУББОТНИК)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9858" y="3056570"/>
            <a:ext cx="7891462" cy="45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2"/>
              </a:lnSpc>
            </a:pPr>
            <a:r>
              <a:rPr lang="en-US" sz="267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Установка детского игрового комплекса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527805" y="3607793"/>
            <a:ext cx="5882996" cy="1017948"/>
            <a:chOff x="0" y="0"/>
            <a:chExt cx="2574370" cy="44544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74370" cy="445449"/>
            </a:xfrm>
            <a:custGeom>
              <a:avLst/>
              <a:gdLst/>
              <a:ahLst/>
              <a:cxnLst/>
              <a:rect l="l" t="t" r="r" b="b"/>
              <a:pathLst>
                <a:path w="2574370" h="445449">
                  <a:moveTo>
                    <a:pt x="2371170" y="0"/>
                  </a:moveTo>
                  <a:lnTo>
                    <a:pt x="203200" y="0"/>
                  </a:lnTo>
                  <a:lnTo>
                    <a:pt x="0" y="222725"/>
                  </a:lnTo>
                  <a:lnTo>
                    <a:pt x="203200" y="445449"/>
                  </a:lnTo>
                  <a:lnTo>
                    <a:pt x="2371170" y="445449"/>
                  </a:lnTo>
                  <a:lnTo>
                    <a:pt x="2574370" y="222725"/>
                  </a:lnTo>
                  <a:lnTo>
                    <a:pt x="2371170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52400" y="-38100"/>
              <a:ext cx="2269570" cy="483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99738" y="3697713"/>
            <a:ext cx="6271081" cy="84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5"/>
              </a:lnSpc>
              <a:spcBef>
                <a:spcPct val="0"/>
              </a:spcBef>
            </a:pPr>
            <a:r>
              <a:rPr lang="en-US" sz="2453" b="1" spc="345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50 607,0 РУБЛЕЙ</a:t>
            </a:r>
          </a:p>
          <a:p>
            <a:pPr algn="ctr">
              <a:lnSpc>
                <a:spcPts val="3435"/>
              </a:lnSpc>
              <a:spcBef>
                <a:spcPct val="0"/>
              </a:spcBef>
            </a:pPr>
            <a:r>
              <a:rPr lang="en-US" sz="2453" b="1" spc="345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(ГОРОДСКОЙ БЮДЖЕТ)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5116" y="9781697"/>
            <a:ext cx="12381018" cy="1277306"/>
            <a:chOff x="0" y="0"/>
            <a:chExt cx="3260844" cy="3364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60844" cy="336410"/>
            </a:xfrm>
            <a:custGeom>
              <a:avLst/>
              <a:gdLst/>
              <a:ahLst/>
              <a:cxnLst/>
              <a:rect l="l" t="t" r="r" b="b"/>
              <a:pathLst>
                <a:path w="3260844" h="336410">
                  <a:moveTo>
                    <a:pt x="0" y="0"/>
                  </a:moveTo>
                  <a:lnTo>
                    <a:pt x="3260844" y="0"/>
                  </a:lnTo>
                  <a:lnTo>
                    <a:pt x="3260844" y="336410"/>
                  </a:lnTo>
                  <a:lnTo>
                    <a:pt x="0" y="33641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260844" cy="39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8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14806" y="-248606"/>
            <a:ext cx="1675362" cy="1277306"/>
            <a:chOff x="0" y="0"/>
            <a:chExt cx="441248" cy="336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248" cy="336410"/>
            </a:xfrm>
            <a:custGeom>
              <a:avLst/>
              <a:gdLst/>
              <a:ahLst/>
              <a:cxnLst/>
              <a:rect l="l" t="t" r="r" b="b"/>
              <a:pathLst>
                <a:path w="441248" h="336410">
                  <a:moveTo>
                    <a:pt x="0" y="0"/>
                  </a:moveTo>
                  <a:lnTo>
                    <a:pt x="441248" y="0"/>
                  </a:lnTo>
                  <a:lnTo>
                    <a:pt x="441248" y="336410"/>
                  </a:lnTo>
                  <a:lnTo>
                    <a:pt x="0" y="336410"/>
                  </a:ln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41248" cy="39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77815" y="8993676"/>
            <a:ext cx="1675362" cy="1541930"/>
            <a:chOff x="0" y="0"/>
            <a:chExt cx="441248" cy="4061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1248" cy="406105"/>
            </a:xfrm>
            <a:custGeom>
              <a:avLst/>
              <a:gdLst/>
              <a:ahLst/>
              <a:cxnLst/>
              <a:rect l="l" t="t" r="r" b="b"/>
              <a:pathLst>
                <a:path w="441248" h="406105">
                  <a:moveTo>
                    <a:pt x="0" y="0"/>
                  </a:moveTo>
                  <a:lnTo>
                    <a:pt x="441248" y="0"/>
                  </a:lnTo>
                  <a:lnTo>
                    <a:pt x="441248" y="406105"/>
                  </a:lnTo>
                  <a:lnTo>
                    <a:pt x="0" y="40610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41248" cy="46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87472" y="3011572"/>
            <a:ext cx="13364738" cy="4568655"/>
            <a:chOff x="0" y="0"/>
            <a:chExt cx="3519931" cy="12032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19931" cy="1203267"/>
            </a:xfrm>
            <a:custGeom>
              <a:avLst/>
              <a:gdLst/>
              <a:ahLst/>
              <a:cxnLst/>
              <a:rect l="l" t="t" r="r" b="b"/>
              <a:pathLst>
                <a:path w="3519931" h="1203267">
                  <a:moveTo>
                    <a:pt x="29543" y="0"/>
                  </a:moveTo>
                  <a:lnTo>
                    <a:pt x="3490388" y="0"/>
                  </a:lnTo>
                  <a:cubicBezTo>
                    <a:pt x="3506704" y="0"/>
                    <a:pt x="3519931" y="13227"/>
                    <a:pt x="3519931" y="29543"/>
                  </a:cubicBezTo>
                  <a:lnTo>
                    <a:pt x="3519931" y="1173724"/>
                  </a:lnTo>
                  <a:cubicBezTo>
                    <a:pt x="3519931" y="1190040"/>
                    <a:pt x="3506704" y="1203267"/>
                    <a:pt x="3490388" y="1203267"/>
                  </a:cubicBezTo>
                  <a:lnTo>
                    <a:pt x="29543" y="1203267"/>
                  </a:lnTo>
                  <a:cubicBezTo>
                    <a:pt x="13227" y="1203267"/>
                    <a:pt x="0" y="1190040"/>
                    <a:pt x="0" y="1173724"/>
                  </a:cubicBezTo>
                  <a:lnTo>
                    <a:pt x="0" y="29543"/>
                  </a:lnTo>
                  <a:cubicBezTo>
                    <a:pt x="0" y="13227"/>
                    <a:pt x="13227" y="0"/>
                    <a:pt x="29543" y="0"/>
                  </a:cubicBezTo>
                  <a:close/>
                </a:path>
              </a:pathLst>
            </a:custGeom>
            <a:solidFill>
              <a:srgbClr val="F7F7F7">
                <a:alpha val="76863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3519931" cy="1260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61631" y="2859172"/>
            <a:ext cx="13364738" cy="4568655"/>
            <a:chOff x="0" y="0"/>
            <a:chExt cx="3519931" cy="12032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19931" cy="1203267"/>
            </a:xfrm>
            <a:custGeom>
              <a:avLst/>
              <a:gdLst/>
              <a:ahLst/>
              <a:cxnLst/>
              <a:rect l="l" t="t" r="r" b="b"/>
              <a:pathLst>
                <a:path w="3519931" h="1203267">
                  <a:moveTo>
                    <a:pt x="29543" y="0"/>
                  </a:moveTo>
                  <a:lnTo>
                    <a:pt x="3490388" y="0"/>
                  </a:lnTo>
                  <a:cubicBezTo>
                    <a:pt x="3506704" y="0"/>
                    <a:pt x="3519931" y="13227"/>
                    <a:pt x="3519931" y="29543"/>
                  </a:cubicBezTo>
                  <a:lnTo>
                    <a:pt x="3519931" y="1173724"/>
                  </a:lnTo>
                  <a:cubicBezTo>
                    <a:pt x="3519931" y="1190040"/>
                    <a:pt x="3506704" y="1203267"/>
                    <a:pt x="3490388" y="1203267"/>
                  </a:cubicBezTo>
                  <a:lnTo>
                    <a:pt x="29543" y="1203267"/>
                  </a:lnTo>
                  <a:cubicBezTo>
                    <a:pt x="13227" y="1203267"/>
                    <a:pt x="0" y="1190040"/>
                    <a:pt x="0" y="1173724"/>
                  </a:cubicBezTo>
                  <a:lnTo>
                    <a:pt x="0" y="29543"/>
                  </a:lnTo>
                  <a:cubicBezTo>
                    <a:pt x="0" y="13227"/>
                    <a:pt x="13227" y="0"/>
                    <a:pt x="29543" y="0"/>
                  </a:cubicBez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3519931" cy="1288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67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167044" y="3022786"/>
            <a:ext cx="11953912" cy="415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  <a:spcBef>
                <a:spcPct val="0"/>
              </a:spcBef>
            </a:pPr>
            <a:r>
              <a:rPr lang="en-US" sz="4764" b="1" spc="67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ПРЕДЛОЖЕНИЯ </a:t>
            </a:r>
          </a:p>
          <a:p>
            <a:pPr algn="ctr">
              <a:lnSpc>
                <a:spcPts val="6670"/>
              </a:lnSpc>
              <a:spcBef>
                <a:spcPct val="0"/>
              </a:spcBef>
            </a:pPr>
            <a:r>
              <a:rPr lang="en-US" sz="4764" b="1" spc="67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 БЛАГОУСТРОЙСТВУ ТЕРРИТОРИИ ГОРОДСКОГО ПАРКА КУЛЬТУРЫ И ОТДЫХА </a:t>
            </a:r>
          </a:p>
          <a:p>
            <a:pPr algn="ctr">
              <a:lnSpc>
                <a:spcPts val="6670"/>
              </a:lnSpc>
              <a:spcBef>
                <a:spcPct val="0"/>
              </a:spcBef>
            </a:pPr>
            <a:r>
              <a:rPr lang="en-US" sz="4764" b="1" spc="671">
                <a:solidFill>
                  <a:srgbClr val="2C2F4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 2026 ГОД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31230" y="324175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922125" y="429781"/>
            <a:ext cx="7365875" cy="4910583"/>
          </a:xfrm>
          <a:custGeom>
            <a:avLst/>
            <a:gdLst/>
            <a:ahLst/>
            <a:cxnLst/>
            <a:rect l="l" t="t" r="r" b="b"/>
            <a:pathLst>
              <a:path w="7365875" h="4910583">
                <a:moveTo>
                  <a:pt x="0" y="0"/>
                </a:moveTo>
                <a:lnTo>
                  <a:pt x="7365875" y="0"/>
                </a:lnTo>
                <a:lnTo>
                  <a:pt x="7365875" y="4910583"/>
                </a:lnTo>
                <a:lnTo>
                  <a:pt x="0" y="491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50650" y="2104235"/>
            <a:ext cx="6873744" cy="4316384"/>
          </a:xfrm>
          <a:custGeom>
            <a:avLst/>
            <a:gdLst/>
            <a:ahLst/>
            <a:cxnLst/>
            <a:rect l="l" t="t" r="r" b="b"/>
            <a:pathLst>
              <a:path w="6873744" h="4316384">
                <a:moveTo>
                  <a:pt x="0" y="0"/>
                </a:moveTo>
                <a:lnTo>
                  <a:pt x="6873744" y="0"/>
                </a:lnTo>
                <a:lnTo>
                  <a:pt x="6873744" y="4316385"/>
                </a:lnTo>
                <a:lnTo>
                  <a:pt x="0" y="4316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88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24394" y="5340364"/>
            <a:ext cx="6809205" cy="4744024"/>
          </a:xfrm>
          <a:custGeom>
            <a:avLst/>
            <a:gdLst/>
            <a:ahLst/>
            <a:cxnLst/>
            <a:rect l="l" t="t" r="r" b="b"/>
            <a:pathLst>
              <a:path w="6809205" h="4744024">
                <a:moveTo>
                  <a:pt x="0" y="0"/>
                </a:moveTo>
                <a:lnTo>
                  <a:pt x="6809205" y="0"/>
                </a:lnTo>
                <a:lnTo>
                  <a:pt x="6809205" y="4744024"/>
                </a:lnTo>
                <a:lnTo>
                  <a:pt x="0" y="4744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93" r="-8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498" y="1932893"/>
            <a:ext cx="5242241" cy="4218267"/>
          </a:xfrm>
          <a:custGeom>
            <a:avLst/>
            <a:gdLst/>
            <a:ahLst/>
            <a:cxnLst/>
            <a:rect l="l" t="t" r="r" b="b"/>
            <a:pathLst>
              <a:path w="5242241" h="4218267">
                <a:moveTo>
                  <a:pt x="0" y="0"/>
                </a:moveTo>
                <a:lnTo>
                  <a:pt x="5242240" y="0"/>
                </a:lnTo>
                <a:lnTo>
                  <a:pt x="5242240" y="4218267"/>
                </a:lnTo>
                <a:lnTo>
                  <a:pt x="0" y="4218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86" b="-48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0767" y="5797287"/>
            <a:ext cx="5012971" cy="4420545"/>
          </a:xfrm>
          <a:custGeom>
            <a:avLst/>
            <a:gdLst/>
            <a:ahLst/>
            <a:cxnLst/>
            <a:rect l="l" t="t" r="r" b="b"/>
            <a:pathLst>
              <a:path w="5012971" h="4420545">
                <a:moveTo>
                  <a:pt x="0" y="0"/>
                </a:moveTo>
                <a:lnTo>
                  <a:pt x="5012971" y="0"/>
                </a:lnTo>
                <a:lnTo>
                  <a:pt x="5012971" y="4420545"/>
                </a:lnTo>
                <a:lnTo>
                  <a:pt x="0" y="44205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340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980120" y="6254210"/>
            <a:ext cx="6809205" cy="3830178"/>
          </a:xfrm>
          <a:custGeom>
            <a:avLst/>
            <a:gdLst/>
            <a:ahLst/>
            <a:cxnLst/>
            <a:rect l="l" t="t" r="r" b="b"/>
            <a:pathLst>
              <a:path w="6809205" h="3830178">
                <a:moveTo>
                  <a:pt x="0" y="0"/>
                </a:moveTo>
                <a:lnTo>
                  <a:pt x="6809205" y="0"/>
                </a:lnTo>
                <a:lnTo>
                  <a:pt x="6809205" y="3830178"/>
                </a:lnTo>
                <a:lnTo>
                  <a:pt x="0" y="3830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0767" y="57647"/>
            <a:ext cx="9721464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ОБУСТРОЙСТВО ВХОДНЫХ ГРУПП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0767" y="772138"/>
            <a:ext cx="7224153" cy="9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2"/>
              </a:lnSpc>
            </a:pPr>
            <a:r>
              <a:rPr lang="en-US" sz="287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Со стороны Белпочты, ТЦ “Феникс”, ж/д станции Жодино-Южное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31230" y="324175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3801" y="3242358"/>
            <a:ext cx="8784114" cy="4995965"/>
          </a:xfrm>
          <a:custGeom>
            <a:avLst/>
            <a:gdLst/>
            <a:ahLst/>
            <a:cxnLst/>
            <a:rect l="l" t="t" r="r" b="b"/>
            <a:pathLst>
              <a:path w="8784114" h="4995965">
                <a:moveTo>
                  <a:pt x="0" y="0"/>
                </a:moveTo>
                <a:lnTo>
                  <a:pt x="8784114" y="0"/>
                </a:lnTo>
                <a:lnTo>
                  <a:pt x="8784114" y="4995965"/>
                </a:lnTo>
                <a:lnTo>
                  <a:pt x="0" y="4995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55858" y="6490511"/>
            <a:ext cx="6295420" cy="3712448"/>
          </a:xfrm>
          <a:custGeom>
            <a:avLst/>
            <a:gdLst/>
            <a:ahLst/>
            <a:cxnLst/>
            <a:rect l="l" t="t" r="r" b="b"/>
            <a:pathLst>
              <a:path w="6295420" h="3712448">
                <a:moveTo>
                  <a:pt x="0" y="0"/>
                </a:moveTo>
                <a:lnTo>
                  <a:pt x="6295420" y="0"/>
                </a:lnTo>
                <a:lnTo>
                  <a:pt x="6295420" y="3712448"/>
                </a:lnTo>
                <a:lnTo>
                  <a:pt x="0" y="371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851" b="-1808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39651" y="1486425"/>
            <a:ext cx="8954001" cy="5224525"/>
          </a:xfrm>
          <a:custGeom>
            <a:avLst/>
            <a:gdLst/>
            <a:ahLst/>
            <a:cxnLst/>
            <a:rect l="l" t="t" r="r" b="b"/>
            <a:pathLst>
              <a:path w="8954001" h="5224525">
                <a:moveTo>
                  <a:pt x="0" y="0"/>
                </a:moveTo>
                <a:lnTo>
                  <a:pt x="8954001" y="0"/>
                </a:lnTo>
                <a:lnTo>
                  <a:pt x="8954001" y="5224524"/>
                </a:lnTo>
                <a:lnTo>
                  <a:pt x="0" y="5224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269" b="-1426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53824" y="6055754"/>
            <a:ext cx="5930907" cy="4224028"/>
          </a:xfrm>
          <a:custGeom>
            <a:avLst/>
            <a:gdLst/>
            <a:ahLst/>
            <a:cxnLst/>
            <a:rect l="l" t="t" r="r" b="b"/>
            <a:pathLst>
              <a:path w="5930907" h="4224028">
                <a:moveTo>
                  <a:pt x="0" y="0"/>
                </a:moveTo>
                <a:lnTo>
                  <a:pt x="5930907" y="0"/>
                </a:lnTo>
                <a:lnTo>
                  <a:pt x="5930907" y="4224028"/>
                </a:lnTo>
                <a:lnTo>
                  <a:pt x="0" y="4224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53" b="-265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3801" y="5637"/>
            <a:ext cx="11990681" cy="135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РЕАЛИЗАЦИЯ МЕРОПРИЯТИЙ ПО ОЧИСТКЕ И ОБНОВЛЕНИЮ ДЕКОРАТИВНОГО ПРУДА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145068" y="7011413"/>
            <a:ext cx="2479170" cy="600928"/>
            <a:chOff x="0" y="0"/>
            <a:chExt cx="1084873" cy="2629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4873" cy="262963"/>
            </a:xfrm>
            <a:custGeom>
              <a:avLst/>
              <a:gdLst/>
              <a:ahLst/>
              <a:cxnLst/>
              <a:rect l="l" t="t" r="r" b="b"/>
              <a:pathLst>
                <a:path w="1084873" h="262963">
                  <a:moveTo>
                    <a:pt x="881673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881673" y="262963"/>
                  </a:lnTo>
                  <a:lnTo>
                    <a:pt x="1084873" y="131482"/>
                  </a:lnTo>
                  <a:lnTo>
                    <a:pt x="881673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52400" y="-38100"/>
              <a:ext cx="780073" cy="301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145068" y="7088963"/>
            <a:ext cx="2479170" cy="43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БЫЛО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037481" y="6410486"/>
            <a:ext cx="2479170" cy="600928"/>
            <a:chOff x="0" y="0"/>
            <a:chExt cx="1084873" cy="26296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84873" cy="262963"/>
            </a:xfrm>
            <a:custGeom>
              <a:avLst/>
              <a:gdLst/>
              <a:ahLst/>
              <a:cxnLst/>
              <a:rect l="l" t="t" r="r" b="b"/>
              <a:pathLst>
                <a:path w="1084873" h="262963">
                  <a:moveTo>
                    <a:pt x="881673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881673" y="262963"/>
                  </a:lnTo>
                  <a:lnTo>
                    <a:pt x="1084873" y="131482"/>
                  </a:lnTo>
                  <a:lnTo>
                    <a:pt x="881673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52400" y="-38100"/>
              <a:ext cx="780073" cy="301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037481" y="6488035"/>
            <a:ext cx="2479170" cy="43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СТАЛО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8299" y="1429275"/>
            <a:ext cx="6049298" cy="1689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1"/>
              </a:lnSpc>
            </a:pPr>
            <a:r>
              <a:rPr lang="en-US" sz="3243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Очистка пруда </a:t>
            </a:r>
          </a:p>
          <a:p>
            <a:pPr algn="l">
              <a:lnSpc>
                <a:spcPts val="4541"/>
              </a:lnSpc>
            </a:pPr>
            <a:r>
              <a:rPr lang="en-US" sz="3243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Замена покрытия откосов</a:t>
            </a:r>
          </a:p>
          <a:p>
            <a:pPr algn="l">
              <a:lnSpc>
                <a:spcPts val="4541"/>
              </a:lnSpc>
            </a:pPr>
            <a:r>
              <a:rPr lang="en-US" sz="3243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Установка фонтанов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20550" y="0"/>
            <a:ext cx="8167450" cy="10287000"/>
            <a:chOff x="0" y="0"/>
            <a:chExt cx="10889934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9505" r="29505"/>
            <a:stretch>
              <a:fillRect/>
            </a:stretch>
          </p:blipFill>
          <p:spPr>
            <a:xfrm>
              <a:off x="0" y="0"/>
              <a:ext cx="10889934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415116" y="9781697"/>
            <a:ext cx="12381018" cy="1277306"/>
            <a:chOff x="0" y="0"/>
            <a:chExt cx="3260844" cy="3364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60844" cy="336410"/>
            </a:xfrm>
            <a:custGeom>
              <a:avLst/>
              <a:gdLst/>
              <a:ahLst/>
              <a:cxnLst/>
              <a:rect l="l" t="t" r="r" b="b"/>
              <a:pathLst>
                <a:path w="3260844" h="336410">
                  <a:moveTo>
                    <a:pt x="0" y="0"/>
                  </a:moveTo>
                  <a:lnTo>
                    <a:pt x="3260844" y="0"/>
                  </a:lnTo>
                  <a:lnTo>
                    <a:pt x="3260844" y="336410"/>
                  </a:lnTo>
                  <a:lnTo>
                    <a:pt x="0" y="33641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260844" cy="39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14806" y="-248606"/>
            <a:ext cx="1675362" cy="1277306"/>
            <a:chOff x="0" y="0"/>
            <a:chExt cx="441248" cy="3364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1248" cy="336410"/>
            </a:xfrm>
            <a:custGeom>
              <a:avLst/>
              <a:gdLst/>
              <a:ahLst/>
              <a:cxnLst/>
              <a:rect l="l" t="t" r="r" b="b"/>
              <a:pathLst>
                <a:path w="441248" h="336410">
                  <a:moveTo>
                    <a:pt x="0" y="0"/>
                  </a:moveTo>
                  <a:lnTo>
                    <a:pt x="441248" y="0"/>
                  </a:lnTo>
                  <a:lnTo>
                    <a:pt x="441248" y="336410"/>
                  </a:lnTo>
                  <a:lnTo>
                    <a:pt x="0" y="336410"/>
                  </a:lnTo>
                  <a:close/>
                </a:path>
              </a:pathLst>
            </a:custGeom>
            <a:solidFill>
              <a:srgbClr val="F5F5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41248" cy="393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77815" y="8993676"/>
            <a:ext cx="1675362" cy="1541930"/>
            <a:chOff x="0" y="0"/>
            <a:chExt cx="441248" cy="4061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1248" cy="406105"/>
            </a:xfrm>
            <a:custGeom>
              <a:avLst/>
              <a:gdLst/>
              <a:ahLst/>
              <a:cxnLst/>
              <a:rect l="l" t="t" r="r" b="b"/>
              <a:pathLst>
                <a:path w="441248" h="406105">
                  <a:moveTo>
                    <a:pt x="0" y="0"/>
                  </a:moveTo>
                  <a:lnTo>
                    <a:pt x="441248" y="0"/>
                  </a:lnTo>
                  <a:lnTo>
                    <a:pt x="441248" y="406105"/>
                  </a:lnTo>
                  <a:lnTo>
                    <a:pt x="0" y="40610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41248" cy="46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650972" y="6673835"/>
            <a:ext cx="5346859" cy="3107862"/>
          </a:xfrm>
          <a:custGeom>
            <a:avLst/>
            <a:gdLst/>
            <a:ahLst/>
            <a:cxnLst/>
            <a:rect l="l" t="t" r="r" b="b"/>
            <a:pathLst>
              <a:path w="5346859" h="3107862">
                <a:moveTo>
                  <a:pt x="0" y="0"/>
                </a:moveTo>
                <a:lnTo>
                  <a:pt x="5346859" y="0"/>
                </a:lnTo>
                <a:lnTo>
                  <a:pt x="5346859" y="3107862"/>
                </a:lnTo>
                <a:lnTo>
                  <a:pt x="0" y="3107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5376" y="7169283"/>
            <a:ext cx="4325597" cy="2595358"/>
          </a:xfrm>
          <a:custGeom>
            <a:avLst/>
            <a:gdLst/>
            <a:ahLst/>
            <a:cxnLst/>
            <a:rect l="l" t="t" r="r" b="b"/>
            <a:pathLst>
              <a:path w="4325597" h="2595358">
                <a:moveTo>
                  <a:pt x="0" y="0"/>
                </a:moveTo>
                <a:lnTo>
                  <a:pt x="4325596" y="0"/>
                </a:lnTo>
                <a:lnTo>
                  <a:pt x="4325596" y="2595358"/>
                </a:lnTo>
                <a:lnTo>
                  <a:pt x="0" y="2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1354990"/>
            <a:ext cx="8580019" cy="356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6"/>
              </a:lnSpc>
              <a:spcBef>
                <a:spcPct val="0"/>
              </a:spcBef>
            </a:pPr>
            <a:r>
              <a:rPr lang="en-US" sz="253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“Год благоустройства и наведение порядка — это не просто подмести улицы и высадить деревца. Каждый на своем приусадебном участке, если это на селе, да и в городах, должен навести соответствующий порядок. Мы этот год должны прожить достойно, создав нормальные условия для жизни, прежде всего наших детей.”</a:t>
            </a:r>
          </a:p>
          <a:p>
            <a:pPr algn="ctr">
              <a:lnSpc>
                <a:spcPts val="3546"/>
              </a:lnSpc>
              <a:spcBef>
                <a:spcPct val="0"/>
              </a:spcBef>
            </a:pPr>
            <a:endParaRPr lang="en-US" sz="2533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79574" y="5780907"/>
            <a:ext cx="3018257" cy="42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А.Г.Лукашенко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41906" y="4727327"/>
            <a:ext cx="7966813" cy="128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2"/>
              </a:lnSpc>
            </a:pPr>
            <a:r>
              <a:rPr lang="en-US" sz="248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“Целью благоустройства нашей Беларуси станет повышение качества жизни людей.”</a:t>
            </a:r>
          </a:p>
          <a:p>
            <a:pPr algn="l">
              <a:lnSpc>
                <a:spcPts val="3472"/>
              </a:lnSpc>
            </a:pPr>
            <a:r>
              <a:rPr lang="en-US" sz="248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31230" y="324175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21893" y="1113583"/>
            <a:ext cx="7215552" cy="4685677"/>
          </a:xfrm>
          <a:custGeom>
            <a:avLst/>
            <a:gdLst/>
            <a:ahLst/>
            <a:cxnLst/>
            <a:rect l="l" t="t" r="r" b="b"/>
            <a:pathLst>
              <a:path w="7215552" h="4685677">
                <a:moveTo>
                  <a:pt x="0" y="0"/>
                </a:moveTo>
                <a:lnTo>
                  <a:pt x="7215551" y="0"/>
                </a:lnTo>
                <a:lnTo>
                  <a:pt x="7215551" y="4685677"/>
                </a:lnTo>
                <a:lnTo>
                  <a:pt x="0" y="4685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09" b="-2446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17823" y="5799260"/>
            <a:ext cx="3666960" cy="4285128"/>
          </a:xfrm>
          <a:custGeom>
            <a:avLst/>
            <a:gdLst/>
            <a:ahLst/>
            <a:cxnLst/>
            <a:rect l="l" t="t" r="r" b="b"/>
            <a:pathLst>
              <a:path w="3666960" h="4285128">
                <a:moveTo>
                  <a:pt x="0" y="0"/>
                </a:moveTo>
                <a:lnTo>
                  <a:pt x="3666960" y="0"/>
                </a:lnTo>
                <a:lnTo>
                  <a:pt x="3666960" y="4285128"/>
                </a:lnTo>
                <a:lnTo>
                  <a:pt x="0" y="4285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73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5799260"/>
            <a:ext cx="5159850" cy="3764437"/>
          </a:xfrm>
          <a:custGeom>
            <a:avLst/>
            <a:gdLst/>
            <a:ahLst/>
            <a:cxnLst/>
            <a:rect l="l" t="t" r="r" b="b"/>
            <a:pathLst>
              <a:path w="5159850" h="3764437">
                <a:moveTo>
                  <a:pt x="0" y="0"/>
                </a:moveTo>
                <a:lnTo>
                  <a:pt x="5159850" y="0"/>
                </a:lnTo>
                <a:lnTo>
                  <a:pt x="5159850" y="3764437"/>
                </a:lnTo>
                <a:lnTo>
                  <a:pt x="0" y="3764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90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96633" y="1169704"/>
            <a:ext cx="8572592" cy="5145486"/>
          </a:xfrm>
          <a:custGeom>
            <a:avLst/>
            <a:gdLst/>
            <a:ahLst/>
            <a:cxnLst/>
            <a:rect l="l" t="t" r="r" b="b"/>
            <a:pathLst>
              <a:path w="8572592" h="5145486">
                <a:moveTo>
                  <a:pt x="0" y="0"/>
                </a:moveTo>
                <a:lnTo>
                  <a:pt x="8572592" y="0"/>
                </a:lnTo>
                <a:lnTo>
                  <a:pt x="8572592" y="5145487"/>
                </a:lnTo>
                <a:lnTo>
                  <a:pt x="0" y="51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35" t="-15096" r="-3026" b="-3255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684783" y="5531511"/>
            <a:ext cx="4921668" cy="3340377"/>
          </a:xfrm>
          <a:custGeom>
            <a:avLst/>
            <a:gdLst/>
            <a:ahLst/>
            <a:cxnLst/>
            <a:rect l="l" t="t" r="r" b="b"/>
            <a:pathLst>
              <a:path w="4921668" h="3340377">
                <a:moveTo>
                  <a:pt x="0" y="0"/>
                </a:moveTo>
                <a:lnTo>
                  <a:pt x="4921668" y="0"/>
                </a:lnTo>
                <a:lnTo>
                  <a:pt x="4921668" y="3340377"/>
                </a:lnTo>
                <a:lnTo>
                  <a:pt x="0" y="33403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970" b="-1489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752254" y="6810148"/>
            <a:ext cx="5333134" cy="3153216"/>
          </a:xfrm>
          <a:custGeom>
            <a:avLst/>
            <a:gdLst/>
            <a:ahLst/>
            <a:cxnLst/>
            <a:rect l="l" t="t" r="r" b="b"/>
            <a:pathLst>
              <a:path w="5333134" h="3153216">
                <a:moveTo>
                  <a:pt x="0" y="0"/>
                </a:moveTo>
                <a:lnTo>
                  <a:pt x="5333134" y="0"/>
                </a:lnTo>
                <a:lnTo>
                  <a:pt x="5333134" y="3153215"/>
                </a:lnTo>
                <a:lnTo>
                  <a:pt x="0" y="3153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1893" y="366453"/>
            <a:ext cx="16725781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ОБНОВЛЕНИЕ “АЛЛЕИ ПРЕДПРИНИМАТЕЛЕЙ” НА ПР. МИРА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31230" y="324175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209" y="942975"/>
            <a:ext cx="7055522" cy="4709561"/>
          </a:xfrm>
          <a:custGeom>
            <a:avLst/>
            <a:gdLst/>
            <a:ahLst/>
            <a:cxnLst/>
            <a:rect l="l" t="t" r="r" b="b"/>
            <a:pathLst>
              <a:path w="7055522" h="4709561">
                <a:moveTo>
                  <a:pt x="0" y="0"/>
                </a:moveTo>
                <a:lnTo>
                  <a:pt x="7055522" y="0"/>
                </a:lnTo>
                <a:lnTo>
                  <a:pt x="7055522" y="4709561"/>
                </a:lnTo>
                <a:lnTo>
                  <a:pt x="0" y="4709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09147" y="1028700"/>
            <a:ext cx="6536115" cy="4623836"/>
          </a:xfrm>
          <a:custGeom>
            <a:avLst/>
            <a:gdLst/>
            <a:ahLst/>
            <a:cxnLst/>
            <a:rect l="l" t="t" r="r" b="b"/>
            <a:pathLst>
              <a:path w="6536115" h="4623836">
                <a:moveTo>
                  <a:pt x="0" y="0"/>
                </a:moveTo>
                <a:lnTo>
                  <a:pt x="6536115" y="0"/>
                </a:lnTo>
                <a:lnTo>
                  <a:pt x="6536115" y="4623836"/>
                </a:lnTo>
                <a:lnTo>
                  <a:pt x="0" y="4623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90" r="-309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209" y="5642541"/>
            <a:ext cx="6213938" cy="4441848"/>
          </a:xfrm>
          <a:custGeom>
            <a:avLst/>
            <a:gdLst/>
            <a:ahLst/>
            <a:cxnLst/>
            <a:rect l="l" t="t" r="r" b="b"/>
            <a:pathLst>
              <a:path w="6213938" h="4441848">
                <a:moveTo>
                  <a:pt x="0" y="0"/>
                </a:moveTo>
                <a:lnTo>
                  <a:pt x="6213938" y="0"/>
                </a:lnTo>
                <a:lnTo>
                  <a:pt x="6213938" y="4441847"/>
                </a:lnTo>
                <a:lnTo>
                  <a:pt x="0" y="4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786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118991" y="5841490"/>
            <a:ext cx="6041897" cy="4242899"/>
          </a:xfrm>
          <a:custGeom>
            <a:avLst/>
            <a:gdLst/>
            <a:ahLst/>
            <a:cxnLst/>
            <a:rect l="l" t="t" r="r" b="b"/>
            <a:pathLst>
              <a:path w="6041897" h="4242899">
                <a:moveTo>
                  <a:pt x="0" y="0"/>
                </a:moveTo>
                <a:lnTo>
                  <a:pt x="6041897" y="0"/>
                </a:lnTo>
                <a:lnTo>
                  <a:pt x="6041897" y="4242898"/>
                </a:lnTo>
                <a:lnTo>
                  <a:pt x="0" y="4242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589" r="-464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09147" y="5652536"/>
            <a:ext cx="6212343" cy="4431852"/>
          </a:xfrm>
          <a:custGeom>
            <a:avLst/>
            <a:gdLst/>
            <a:ahLst/>
            <a:cxnLst/>
            <a:rect l="l" t="t" r="r" b="b"/>
            <a:pathLst>
              <a:path w="6212343" h="4431852">
                <a:moveTo>
                  <a:pt x="0" y="0"/>
                </a:moveTo>
                <a:lnTo>
                  <a:pt x="6212342" y="0"/>
                </a:lnTo>
                <a:lnTo>
                  <a:pt x="6212342" y="4431852"/>
                </a:lnTo>
                <a:lnTo>
                  <a:pt x="0" y="44318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048" b="-308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94377" y="1193496"/>
            <a:ext cx="5766511" cy="4647993"/>
          </a:xfrm>
          <a:custGeom>
            <a:avLst/>
            <a:gdLst/>
            <a:ahLst/>
            <a:cxnLst/>
            <a:rect l="l" t="t" r="r" b="b"/>
            <a:pathLst>
              <a:path w="5766511" h="4647993">
                <a:moveTo>
                  <a:pt x="0" y="0"/>
                </a:moveTo>
                <a:lnTo>
                  <a:pt x="5766511" y="0"/>
                </a:lnTo>
                <a:lnTo>
                  <a:pt x="5766511" y="4647994"/>
                </a:lnTo>
                <a:lnTo>
                  <a:pt x="0" y="46479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3" r="-3771" b="-1632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1380" y="185478"/>
            <a:ext cx="16725781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ОБУСТРОЙСТВО ЗОН ДЛЯ ОТДЫХА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3" name="Group 3"/>
          <p:cNvGrpSpPr/>
          <p:nvPr/>
        </p:nvGrpSpPr>
        <p:grpSpPr>
          <a:xfrm>
            <a:off x="-731230" y="324175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929925" y="1275720"/>
            <a:ext cx="6236149" cy="4772724"/>
          </a:xfrm>
          <a:custGeom>
            <a:avLst/>
            <a:gdLst/>
            <a:ahLst/>
            <a:cxnLst/>
            <a:rect l="l" t="t" r="r" b="b"/>
            <a:pathLst>
              <a:path w="6236149" h="4772724">
                <a:moveTo>
                  <a:pt x="0" y="0"/>
                </a:moveTo>
                <a:lnTo>
                  <a:pt x="6236150" y="0"/>
                </a:lnTo>
                <a:lnTo>
                  <a:pt x="6236150" y="4772724"/>
                </a:lnTo>
                <a:lnTo>
                  <a:pt x="0" y="4772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42" t="-2535" r="-10242"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848862" y="1126341"/>
            <a:ext cx="7283667" cy="4809747"/>
          </a:xfrm>
          <a:custGeom>
            <a:avLst/>
            <a:gdLst/>
            <a:ahLst/>
            <a:cxnLst/>
            <a:rect l="l" t="t" r="r" b="b"/>
            <a:pathLst>
              <a:path w="7283667" h="4809747">
                <a:moveTo>
                  <a:pt x="0" y="0"/>
                </a:moveTo>
                <a:lnTo>
                  <a:pt x="7283667" y="0"/>
                </a:lnTo>
                <a:lnTo>
                  <a:pt x="7283667" y="4809747"/>
                </a:lnTo>
                <a:lnTo>
                  <a:pt x="0" y="4809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91" r="-179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758" y="992928"/>
            <a:ext cx="5428052" cy="3418529"/>
          </a:xfrm>
          <a:custGeom>
            <a:avLst/>
            <a:gdLst/>
            <a:ahLst/>
            <a:cxnLst/>
            <a:rect l="l" t="t" r="r" b="b"/>
            <a:pathLst>
              <a:path w="5840079" h="4907388">
                <a:moveTo>
                  <a:pt x="0" y="0"/>
                </a:moveTo>
                <a:lnTo>
                  <a:pt x="5840079" y="0"/>
                </a:lnTo>
                <a:lnTo>
                  <a:pt x="5840079" y="4907388"/>
                </a:lnTo>
                <a:lnTo>
                  <a:pt x="0" y="490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1706" y="4361629"/>
            <a:ext cx="5428052" cy="3322212"/>
          </a:xfrm>
          <a:custGeom>
            <a:avLst/>
            <a:gdLst/>
            <a:ahLst/>
            <a:cxnLst/>
            <a:rect l="l" t="t" r="r" b="b"/>
            <a:pathLst>
              <a:path w="6513482" h="4364033">
                <a:moveTo>
                  <a:pt x="0" y="0"/>
                </a:moveTo>
                <a:lnTo>
                  <a:pt x="6513482" y="0"/>
                </a:lnTo>
                <a:lnTo>
                  <a:pt x="6513482" y="4364033"/>
                </a:lnTo>
                <a:lnTo>
                  <a:pt x="0" y="43640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059758" y="5936088"/>
            <a:ext cx="6834465" cy="4238556"/>
          </a:xfrm>
          <a:custGeom>
            <a:avLst/>
            <a:gdLst/>
            <a:ahLst/>
            <a:cxnLst/>
            <a:rect l="l" t="t" r="r" b="b"/>
            <a:pathLst>
              <a:path w="6834465" h="4238556">
                <a:moveTo>
                  <a:pt x="0" y="0"/>
                </a:moveTo>
                <a:lnTo>
                  <a:pt x="6834465" y="0"/>
                </a:lnTo>
                <a:lnTo>
                  <a:pt x="6834465" y="4238556"/>
                </a:lnTo>
                <a:lnTo>
                  <a:pt x="0" y="4238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653" r="-1687" b="-370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901358" y="6209067"/>
            <a:ext cx="5264717" cy="4091054"/>
          </a:xfrm>
          <a:custGeom>
            <a:avLst/>
            <a:gdLst/>
            <a:ahLst/>
            <a:cxnLst/>
            <a:rect l="l" t="t" r="r" b="b"/>
            <a:pathLst>
              <a:path w="5264717" h="4091054">
                <a:moveTo>
                  <a:pt x="0" y="0"/>
                </a:moveTo>
                <a:lnTo>
                  <a:pt x="5264717" y="0"/>
                </a:lnTo>
                <a:lnTo>
                  <a:pt x="5264717" y="4091054"/>
                </a:lnTo>
                <a:lnTo>
                  <a:pt x="0" y="40910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91636" y="280728"/>
            <a:ext cx="16725781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ОЗЕЛЕНЕНИЕ ГОРОДА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923790-B3AE-41D6-DCB0-4E4F95DEC0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32" y="7045576"/>
            <a:ext cx="3678382" cy="275878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4CA169-8ED5-0156-8EE0-332C70373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 b="23656"/>
          <a:stretch>
            <a:fillRect/>
          </a:stretch>
        </p:blipFill>
        <p:spPr>
          <a:xfrm>
            <a:off x="73758" y="7403285"/>
            <a:ext cx="3678382" cy="28902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71134" y="-188513"/>
            <a:ext cx="2887632" cy="3989703"/>
            <a:chOff x="0" y="0"/>
            <a:chExt cx="760529" cy="1050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60529" cy="1050786"/>
            </a:xfrm>
            <a:custGeom>
              <a:avLst/>
              <a:gdLst/>
              <a:ahLst/>
              <a:cxnLst/>
              <a:rect l="l" t="t" r="r" b="b"/>
              <a:pathLst>
                <a:path w="760529" h="1050786">
                  <a:moveTo>
                    <a:pt x="0" y="0"/>
                  </a:moveTo>
                  <a:lnTo>
                    <a:pt x="760529" y="0"/>
                  </a:lnTo>
                  <a:lnTo>
                    <a:pt x="760529" y="1050786"/>
                  </a:lnTo>
                  <a:lnTo>
                    <a:pt x="0" y="105078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760529" cy="1107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5817" y="1117755"/>
            <a:ext cx="6993484" cy="8260908"/>
            <a:chOff x="0" y="0"/>
            <a:chExt cx="9324645" cy="1101454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16271" r="20234"/>
            <a:stretch>
              <a:fillRect/>
            </a:stretch>
          </p:blipFill>
          <p:spPr>
            <a:xfrm>
              <a:off x="0" y="0"/>
              <a:ext cx="9324645" cy="1101454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-727219" y="8495994"/>
            <a:ext cx="2226072" cy="2788398"/>
            <a:chOff x="0" y="0"/>
            <a:chExt cx="586291" cy="7343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6291" cy="734393"/>
            </a:xfrm>
            <a:custGeom>
              <a:avLst/>
              <a:gdLst/>
              <a:ahLst/>
              <a:cxnLst/>
              <a:rect l="l" t="t" r="r" b="b"/>
              <a:pathLst>
                <a:path w="586291" h="734393">
                  <a:moveTo>
                    <a:pt x="0" y="0"/>
                  </a:moveTo>
                  <a:lnTo>
                    <a:pt x="586291" y="0"/>
                  </a:lnTo>
                  <a:lnTo>
                    <a:pt x="586291" y="734393"/>
                  </a:lnTo>
                  <a:lnTo>
                    <a:pt x="0" y="734393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586291" cy="7915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890538" y="9684432"/>
            <a:ext cx="3516114" cy="1599961"/>
            <a:chOff x="0" y="0"/>
            <a:chExt cx="926055" cy="4213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26055" cy="421389"/>
            </a:xfrm>
            <a:custGeom>
              <a:avLst/>
              <a:gdLst/>
              <a:ahLst/>
              <a:cxnLst/>
              <a:rect l="l" t="t" r="r" b="b"/>
              <a:pathLst>
                <a:path w="926055" h="421389">
                  <a:moveTo>
                    <a:pt x="0" y="0"/>
                  </a:moveTo>
                  <a:lnTo>
                    <a:pt x="926055" y="0"/>
                  </a:lnTo>
                  <a:lnTo>
                    <a:pt x="926055" y="421389"/>
                  </a:lnTo>
                  <a:lnTo>
                    <a:pt x="0" y="421389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926055" cy="478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704558" y="1396508"/>
            <a:ext cx="10284706" cy="687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58"/>
              </a:lnSpc>
            </a:pPr>
            <a:r>
              <a:rPr lang="en-US" sz="261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Указ Президента Республики Беларусь </a:t>
            </a:r>
          </a:p>
          <a:p>
            <a:pPr algn="l">
              <a:lnSpc>
                <a:spcPts val="3658"/>
              </a:lnSpc>
            </a:pPr>
            <a:r>
              <a:rPr lang="en-US" sz="261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от 3 января 2025 г. № 1 “Об объявлении 2025 года Годом благоустройства”</a:t>
            </a:r>
          </a:p>
          <a:p>
            <a:pPr algn="l">
              <a:lnSpc>
                <a:spcPts val="3658"/>
              </a:lnSpc>
            </a:pPr>
            <a:endParaRPr lang="en-US" sz="2613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658"/>
              </a:lnSpc>
            </a:pPr>
            <a:r>
              <a:rPr lang="en-US" sz="261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Указ Президента Республики Беларусь </a:t>
            </a:r>
          </a:p>
          <a:p>
            <a:pPr algn="l">
              <a:lnSpc>
                <a:spcPts val="3658"/>
              </a:lnSpc>
            </a:pPr>
            <a:r>
              <a:rPr lang="en-US" sz="261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от 21 февраля 2025 г. № 74 “Об усилении роли председателей исполнительных комитетов базового уровня в развитии регионов ”</a:t>
            </a:r>
          </a:p>
          <a:p>
            <a:pPr algn="l">
              <a:lnSpc>
                <a:spcPts val="3658"/>
              </a:lnSpc>
            </a:pPr>
            <a:endParaRPr lang="en-US" sz="2613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658"/>
              </a:lnSpc>
            </a:pPr>
            <a:r>
              <a:rPr lang="en-US" sz="261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Решение Жодинского городского исполнительного комитета от 11 марта 2025 г. № 289 “ О проведении городского субботника” </a:t>
            </a:r>
          </a:p>
          <a:p>
            <a:pPr algn="l">
              <a:lnSpc>
                <a:spcPts val="3658"/>
              </a:lnSpc>
            </a:pPr>
            <a:endParaRPr lang="en-US" sz="2613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658"/>
              </a:lnSpc>
            </a:pPr>
            <a:endParaRPr lang="en-US" sz="2613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658"/>
              </a:lnSpc>
              <a:spcBef>
                <a:spcPct val="0"/>
              </a:spcBef>
            </a:pPr>
            <a:endParaRPr lang="en-US" sz="2613">
              <a:solidFill>
                <a:srgbClr val="2020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976046" y="8010493"/>
            <a:ext cx="8013218" cy="1313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1"/>
              </a:lnSpc>
              <a:spcBef>
                <a:spcPct val="0"/>
              </a:spcBef>
            </a:pPr>
            <a:r>
              <a:rPr lang="en-US" sz="1872" b="1" i="1">
                <a:solidFill>
                  <a:srgbClr val="20202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Помните, что то, что не сделали вы, никто не сделает. Каждый должен делать свое дело. Каждый за свой клочок земли, за свой кусочек работы отвечает и должен это делать. Это – главное.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359261" y="9168741"/>
            <a:ext cx="1800077" cy="28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1"/>
              </a:lnSpc>
              <a:spcBef>
                <a:spcPct val="0"/>
              </a:spcBef>
            </a:pPr>
            <a:r>
              <a:rPr lang="en-US" sz="1672" b="1" i="1">
                <a:solidFill>
                  <a:srgbClr val="20202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А.Г.Лукашенко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65238" y="2589692"/>
            <a:ext cx="3885911" cy="3736839"/>
            <a:chOff x="0" y="0"/>
            <a:chExt cx="1152621" cy="11084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2621" cy="1108404"/>
            </a:xfrm>
            <a:custGeom>
              <a:avLst/>
              <a:gdLst/>
              <a:ahLst/>
              <a:cxnLst/>
              <a:rect l="l" t="t" r="r" b="b"/>
              <a:pathLst>
                <a:path w="1152621" h="1108404">
                  <a:moveTo>
                    <a:pt x="35861" y="0"/>
                  </a:moveTo>
                  <a:lnTo>
                    <a:pt x="1116760" y="0"/>
                  </a:lnTo>
                  <a:cubicBezTo>
                    <a:pt x="1126271" y="0"/>
                    <a:pt x="1135392" y="3778"/>
                    <a:pt x="1142118" y="10504"/>
                  </a:cubicBezTo>
                  <a:cubicBezTo>
                    <a:pt x="1148843" y="17229"/>
                    <a:pt x="1152621" y="26350"/>
                    <a:pt x="1152621" y="35861"/>
                  </a:cubicBezTo>
                  <a:lnTo>
                    <a:pt x="1152621" y="1072543"/>
                  </a:lnTo>
                  <a:cubicBezTo>
                    <a:pt x="1152621" y="1092348"/>
                    <a:pt x="1136566" y="1108404"/>
                    <a:pt x="1116760" y="1108404"/>
                  </a:cubicBezTo>
                  <a:lnTo>
                    <a:pt x="35861" y="1108404"/>
                  </a:lnTo>
                  <a:cubicBezTo>
                    <a:pt x="26350" y="1108404"/>
                    <a:pt x="17229" y="1104626"/>
                    <a:pt x="10504" y="1097901"/>
                  </a:cubicBezTo>
                  <a:cubicBezTo>
                    <a:pt x="3778" y="1091175"/>
                    <a:pt x="0" y="1082054"/>
                    <a:pt x="0" y="1072543"/>
                  </a:cubicBezTo>
                  <a:lnTo>
                    <a:pt x="0" y="35861"/>
                  </a:lnTo>
                  <a:cubicBezTo>
                    <a:pt x="0" y="16056"/>
                    <a:pt x="16056" y="0"/>
                    <a:pt x="358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20202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52621" cy="1165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1857140" y="1584755"/>
            <a:ext cx="4185497" cy="471217"/>
            <a:chOff x="0" y="0"/>
            <a:chExt cx="1102353" cy="1241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2353" cy="124106"/>
            </a:xfrm>
            <a:custGeom>
              <a:avLst/>
              <a:gdLst/>
              <a:ahLst/>
              <a:cxnLst/>
              <a:rect l="l" t="t" r="r" b="b"/>
              <a:pathLst>
                <a:path w="1102353" h="124106">
                  <a:moveTo>
                    <a:pt x="0" y="0"/>
                  </a:moveTo>
                  <a:lnTo>
                    <a:pt x="1102353" y="0"/>
                  </a:lnTo>
                  <a:lnTo>
                    <a:pt x="1102353" y="124106"/>
                  </a:lnTo>
                  <a:lnTo>
                    <a:pt x="0" y="12410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02353" cy="181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341649" y="2589692"/>
            <a:ext cx="3874930" cy="3714584"/>
            <a:chOff x="0" y="0"/>
            <a:chExt cx="1149364" cy="11018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9364" cy="1101803"/>
            </a:xfrm>
            <a:custGeom>
              <a:avLst/>
              <a:gdLst/>
              <a:ahLst/>
              <a:cxnLst/>
              <a:rect l="l" t="t" r="r" b="b"/>
              <a:pathLst>
                <a:path w="1149364" h="1101803">
                  <a:moveTo>
                    <a:pt x="35963" y="0"/>
                  </a:moveTo>
                  <a:lnTo>
                    <a:pt x="1113401" y="0"/>
                  </a:lnTo>
                  <a:cubicBezTo>
                    <a:pt x="1122939" y="0"/>
                    <a:pt x="1132086" y="3789"/>
                    <a:pt x="1138831" y="10533"/>
                  </a:cubicBezTo>
                  <a:cubicBezTo>
                    <a:pt x="1145575" y="17278"/>
                    <a:pt x="1149364" y="26425"/>
                    <a:pt x="1149364" y="35963"/>
                  </a:cubicBezTo>
                  <a:lnTo>
                    <a:pt x="1149364" y="1065840"/>
                  </a:lnTo>
                  <a:cubicBezTo>
                    <a:pt x="1149364" y="1075378"/>
                    <a:pt x="1145575" y="1084525"/>
                    <a:pt x="1138831" y="1091270"/>
                  </a:cubicBezTo>
                  <a:cubicBezTo>
                    <a:pt x="1132086" y="1098014"/>
                    <a:pt x="1122939" y="1101803"/>
                    <a:pt x="1113401" y="1101803"/>
                  </a:cubicBezTo>
                  <a:lnTo>
                    <a:pt x="35963" y="1101803"/>
                  </a:lnTo>
                  <a:cubicBezTo>
                    <a:pt x="26425" y="1101803"/>
                    <a:pt x="17278" y="1098014"/>
                    <a:pt x="10533" y="1091270"/>
                  </a:cubicBezTo>
                  <a:cubicBezTo>
                    <a:pt x="3789" y="1084525"/>
                    <a:pt x="0" y="1075378"/>
                    <a:pt x="0" y="1065840"/>
                  </a:cubicBezTo>
                  <a:lnTo>
                    <a:pt x="0" y="35963"/>
                  </a:lnTo>
                  <a:cubicBezTo>
                    <a:pt x="0" y="26425"/>
                    <a:pt x="3789" y="17278"/>
                    <a:pt x="10533" y="10533"/>
                  </a:cubicBezTo>
                  <a:cubicBezTo>
                    <a:pt x="17278" y="3789"/>
                    <a:pt x="26425" y="0"/>
                    <a:pt x="359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20202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49364" cy="115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07079" y="2589692"/>
            <a:ext cx="3862863" cy="3736839"/>
            <a:chOff x="0" y="0"/>
            <a:chExt cx="1145785" cy="11084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5785" cy="1108404"/>
            </a:xfrm>
            <a:custGeom>
              <a:avLst/>
              <a:gdLst/>
              <a:ahLst/>
              <a:cxnLst/>
              <a:rect l="l" t="t" r="r" b="b"/>
              <a:pathLst>
                <a:path w="1145785" h="1108404">
                  <a:moveTo>
                    <a:pt x="36075" y="0"/>
                  </a:moveTo>
                  <a:lnTo>
                    <a:pt x="1109710" y="0"/>
                  </a:lnTo>
                  <a:cubicBezTo>
                    <a:pt x="1129633" y="0"/>
                    <a:pt x="1145785" y="16152"/>
                    <a:pt x="1145785" y="36075"/>
                  </a:cubicBezTo>
                  <a:lnTo>
                    <a:pt x="1145785" y="1072329"/>
                  </a:lnTo>
                  <a:cubicBezTo>
                    <a:pt x="1145785" y="1092253"/>
                    <a:pt x="1129633" y="1108404"/>
                    <a:pt x="1109710" y="1108404"/>
                  </a:cubicBezTo>
                  <a:lnTo>
                    <a:pt x="36075" y="1108404"/>
                  </a:lnTo>
                  <a:cubicBezTo>
                    <a:pt x="16152" y="1108404"/>
                    <a:pt x="0" y="1092253"/>
                    <a:pt x="0" y="1072329"/>
                  </a:cubicBezTo>
                  <a:lnTo>
                    <a:pt x="0" y="36075"/>
                  </a:lnTo>
                  <a:cubicBezTo>
                    <a:pt x="0" y="16152"/>
                    <a:pt x="16152" y="0"/>
                    <a:pt x="36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20202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145785" cy="1165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-91991" y="9898992"/>
            <a:ext cx="18471983" cy="388008"/>
            <a:chOff x="0" y="0"/>
            <a:chExt cx="4865049" cy="1021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65049" cy="102191"/>
            </a:xfrm>
            <a:custGeom>
              <a:avLst/>
              <a:gdLst/>
              <a:ahLst/>
              <a:cxnLst/>
              <a:rect l="l" t="t" r="r" b="b"/>
              <a:pathLst>
                <a:path w="4865049" h="102191">
                  <a:moveTo>
                    <a:pt x="0" y="0"/>
                  </a:moveTo>
                  <a:lnTo>
                    <a:pt x="4865049" y="0"/>
                  </a:lnTo>
                  <a:lnTo>
                    <a:pt x="4865049" y="102191"/>
                  </a:lnTo>
                  <a:lnTo>
                    <a:pt x="0" y="102191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865049" cy="15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313466" y="6398135"/>
            <a:ext cx="3931295" cy="3714584"/>
            <a:chOff x="0" y="0"/>
            <a:chExt cx="1166083" cy="110180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66083" cy="1101803"/>
            </a:xfrm>
            <a:custGeom>
              <a:avLst/>
              <a:gdLst/>
              <a:ahLst/>
              <a:cxnLst/>
              <a:rect l="l" t="t" r="r" b="b"/>
              <a:pathLst>
                <a:path w="1166083" h="1101803">
                  <a:moveTo>
                    <a:pt x="35447" y="0"/>
                  </a:moveTo>
                  <a:lnTo>
                    <a:pt x="1130636" y="0"/>
                  </a:lnTo>
                  <a:cubicBezTo>
                    <a:pt x="1140037" y="0"/>
                    <a:pt x="1149053" y="3735"/>
                    <a:pt x="1155701" y="10382"/>
                  </a:cubicBezTo>
                  <a:cubicBezTo>
                    <a:pt x="1162348" y="17030"/>
                    <a:pt x="1166083" y="26046"/>
                    <a:pt x="1166083" y="35447"/>
                  </a:cubicBezTo>
                  <a:lnTo>
                    <a:pt x="1166083" y="1066356"/>
                  </a:lnTo>
                  <a:cubicBezTo>
                    <a:pt x="1166083" y="1075757"/>
                    <a:pt x="1162348" y="1084773"/>
                    <a:pt x="1155701" y="1091421"/>
                  </a:cubicBezTo>
                  <a:cubicBezTo>
                    <a:pt x="1149053" y="1098069"/>
                    <a:pt x="1140037" y="1101803"/>
                    <a:pt x="1130636" y="1101803"/>
                  </a:cubicBezTo>
                  <a:lnTo>
                    <a:pt x="35447" y="1101803"/>
                  </a:lnTo>
                  <a:cubicBezTo>
                    <a:pt x="26046" y="1101803"/>
                    <a:pt x="17030" y="1098069"/>
                    <a:pt x="10382" y="1091421"/>
                  </a:cubicBezTo>
                  <a:cubicBezTo>
                    <a:pt x="3735" y="1084773"/>
                    <a:pt x="0" y="1075757"/>
                    <a:pt x="0" y="1066356"/>
                  </a:cubicBezTo>
                  <a:lnTo>
                    <a:pt x="0" y="35447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20202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166083" cy="115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6510" y="405719"/>
            <a:ext cx="15876005" cy="1860723"/>
            <a:chOff x="0" y="0"/>
            <a:chExt cx="4181335" cy="49006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81335" cy="490067"/>
            </a:xfrm>
            <a:custGeom>
              <a:avLst/>
              <a:gdLst/>
              <a:ahLst/>
              <a:cxnLst/>
              <a:rect l="l" t="t" r="r" b="b"/>
              <a:pathLst>
                <a:path w="4181335" h="490067">
                  <a:moveTo>
                    <a:pt x="24870" y="0"/>
                  </a:moveTo>
                  <a:lnTo>
                    <a:pt x="4156465" y="0"/>
                  </a:lnTo>
                  <a:cubicBezTo>
                    <a:pt x="4170200" y="0"/>
                    <a:pt x="4181335" y="11135"/>
                    <a:pt x="4181335" y="24870"/>
                  </a:cubicBezTo>
                  <a:lnTo>
                    <a:pt x="4181335" y="465197"/>
                  </a:lnTo>
                  <a:cubicBezTo>
                    <a:pt x="4181335" y="478932"/>
                    <a:pt x="4170200" y="490067"/>
                    <a:pt x="4156465" y="490067"/>
                  </a:cubicBezTo>
                  <a:lnTo>
                    <a:pt x="24870" y="490067"/>
                  </a:lnTo>
                  <a:cubicBezTo>
                    <a:pt x="11135" y="490067"/>
                    <a:pt x="0" y="478932"/>
                    <a:pt x="0" y="465197"/>
                  </a:cubicBezTo>
                  <a:lnTo>
                    <a:pt x="0" y="24870"/>
                  </a:lnTo>
                  <a:cubicBezTo>
                    <a:pt x="0" y="11135"/>
                    <a:pt x="11135" y="0"/>
                    <a:pt x="24870" y="0"/>
                  </a:cubicBez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4181335" cy="547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65192" y="434908"/>
            <a:ext cx="16766211" cy="180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0"/>
              </a:lnSpc>
            </a:pPr>
            <a:r>
              <a:rPr lang="en-US" sz="5207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Общий сбор денежных средств составил  </a:t>
            </a:r>
          </a:p>
          <a:p>
            <a:pPr algn="ctr">
              <a:lnSpc>
                <a:spcPts val="7290"/>
              </a:lnSpc>
            </a:pPr>
            <a:r>
              <a:rPr lang="en-US" sz="5207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1 130 079,61 руб.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29797" y="2780857"/>
            <a:ext cx="3556792" cy="84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  <a:spcBef>
                <a:spcPct val="0"/>
              </a:spcBef>
            </a:pPr>
            <a:r>
              <a:rPr lang="en-US" sz="2491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Бюджетные организации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10295" y="2680227"/>
            <a:ext cx="3715861" cy="104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8"/>
              </a:lnSpc>
              <a:spcBef>
                <a:spcPct val="0"/>
              </a:spcBef>
            </a:pPr>
            <a:r>
              <a:rPr lang="en-US" sz="1991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Организации, оказывающие  жилищно-коммунального услуги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396918" y="6398135"/>
            <a:ext cx="3862863" cy="3714584"/>
            <a:chOff x="0" y="0"/>
            <a:chExt cx="1145785" cy="11018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5785" cy="1101803"/>
            </a:xfrm>
            <a:custGeom>
              <a:avLst/>
              <a:gdLst/>
              <a:ahLst/>
              <a:cxnLst/>
              <a:rect l="l" t="t" r="r" b="b"/>
              <a:pathLst>
                <a:path w="1145785" h="1101803">
                  <a:moveTo>
                    <a:pt x="36075" y="0"/>
                  </a:moveTo>
                  <a:lnTo>
                    <a:pt x="1109710" y="0"/>
                  </a:lnTo>
                  <a:cubicBezTo>
                    <a:pt x="1129633" y="0"/>
                    <a:pt x="1145785" y="16152"/>
                    <a:pt x="1145785" y="36075"/>
                  </a:cubicBezTo>
                  <a:lnTo>
                    <a:pt x="1145785" y="1065728"/>
                  </a:lnTo>
                  <a:cubicBezTo>
                    <a:pt x="1145785" y="1085652"/>
                    <a:pt x="1129633" y="1101803"/>
                    <a:pt x="1109710" y="1101803"/>
                  </a:cubicBezTo>
                  <a:lnTo>
                    <a:pt x="36075" y="1101803"/>
                  </a:lnTo>
                  <a:cubicBezTo>
                    <a:pt x="16152" y="1101803"/>
                    <a:pt x="0" y="1085652"/>
                    <a:pt x="0" y="1065728"/>
                  </a:cubicBezTo>
                  <a:lnTo>
                    <a:pt x="0" y="36075"/>
                  </a:lnTo>
                  <a:cubicBezTo>
                    <a:pt x="0" y="16152"/>
                    <a:pt x="16152" y="0"/>
                    <a:pt x="36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202020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1145785" cy="115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555987" y="6602884"/>
            <a:ext cx="3556792" cy="409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  <a:spcBef>
                <a:spcPct val="0"/>
              </a:spcBef>
            </a:pPr>
            <a:r>
              <a:rPr lang="en-US" sz="2491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Физические лица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458446" y="2780857"/>
            <a:ext cx="3556792" cy="84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  <a:spcBef>
                <a:spcPct val="0"/>
              </a:spcBef>
            </a:pPr>
            <a:r>
              <a:rPr lang="en-US" sz="2491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Промышленные предприятия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679892" y="4361259"/>
            <a:ext cx="3065352" cy="78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1"/>
              </a:lnSpc>
              <a:spcBef>
                <a:spcPct val="0"/>
              </a:spcBef>
            </a:pPr>
            <a:r>
              <a:rPr lang="en-US" sz="4629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36 510,3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14697" y="4367068"/>
            <a:ext cx="3186377" cy="78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1"/>
              </a:lnSpc>
              <a:spcBef>
                <a:spcPct val="0"/>
              </a:spcBef>
            </a:pPr>
            <a:r>
              <a:rPr lang="en-US" sz="4629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174 841,47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741195" y="8369688"/>
            <a:ext cx="3186377" cy="78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1"/>
              </a:lnSpc>
              <a:spcBef>
                <a:spcPct val="0"/>
              </a:spcBef>
            </a:pPr>
            <a:r>
              <a:rPr lang="en-US" sz="4629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1 200,0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624014" y="4383514"/>
            <a:ext cx="3428992" cy="78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1"/>
              </a:lnSpc>
              <a:spcBef>
                <a:spcPct val="0"/>
              </a:spcBef>
            </a:pPr>
            <a:r>
              <a:rPr lang="en-US" sz="4629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826 407,06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583273" y="8147448"/>
            <a:ext cx="3186377" cy="78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1"/>
              </a:lnSpc>
              <a:spcBef>
                <a:spcPct val="0"/>
              </a:spcBef>
            </a:pPr>
            <a:r>
              <a:rPr lang="en-US" sz="4629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18 973,27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276762" y="6378411"/>
            <a:ext cx="3862863" cy="3714584"/>
            <a:chOff x="0" y="0"/>
            <a:chExt cx="1145785" cy="110180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45785" cy="1101803"/>
            </a:xfrm>
            <a:custGeom>
              <a:avLst/>
              <a:gdLst/>
              <a:ahLst/>
              <a:cxnLst/>
              <a:rect l="l" t="t" r="r" b="b"/>
              <a:pathLst>
                <a:path w="1145785" h="1101803">
                  <a:moveTo>
                    <a:pt x="36075" y="0"/>
                  </a:moveTo>
                  <a:lnTo>
                    <a:pt x="1109710" y="0"/>
                  </a:lnTo>
                  <a:cubicBezTo>
                    <a:pt x="1129633" y="0"/>
                    <a:pt x="1145785" y="16152"/>
                    <a:pt x="1145785" y="36075"/>
                  </a:cubicBezTo>
                  <a:lnTo>
                    <a:pt x="1145785" y="1065728"/>
                  </a:lnTo>
                  <a:cubicBezTo>
                    <a:pt x="1145785" y="1085652"/>
                    <a:pt x="1129633" y="1101803"/>
                    <a:pt x="1109710" y="1101803"/>
                  </a:cubicBezTo>
                  <a:lnTo>
                    <a:pt x="36075" y="1101803"/>
                  </a:lnTo>
                  <a:cubicBezTo>
                    <a:pt x="16152" y="1101803"/>
                    <a:pt x="0" y="1085652"/>
                    <a:pt x="0" y="1065728"/>
                  </a:cubicBezTo>
                  <a:lnTo>
                    <a:pt x="0" y="36075"/>
                  </a:lnTo>
                  <a:cubicBezTo>
                    <a:pt x="0" y="16152"/>
                    <a:pt x="16152" y="0"/>
                    <a:pt x="36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202020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1145785" cy="115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441321" y="6605360"/>
            <a:ext cx="3556792" cy="1277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  <a:spcBef>
                <a:spcPct val="0"/>
              </a:spcBef>
            </a:pPr>
            <a:r>
              <a:rPr lang="en-US" sz="2491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Организации частной формы собственности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513491" y="6598692"/>
            <a:ext cx="3556792" cy="84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  <a:spcBef>
                <a:spcPct val="0"/>
              </a:spcBef>
            </a:pPr>
            <a:r>
              <a:rPr lang="en-US" sz="2491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Строительные организации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615005" y="8349965"/>
            <a:ext cx="3186377" cy="78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1"/>
              </a:lnSpc>
              <a:spcBef>
                <a:spcPct val="0"/>
              </a:spcBef>
            </a:pPr>
            <a:r>
              <a:rPr lang="en-US" sz="4629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72 147,51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542998" y="7166075"/>
            <a:ext cx="3556792" cy="93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Почетный гражданин </a:t>
            </a:r>
          </a:p>
          <a:p>
            <a:pPr algn="ctr">
              <a:lnSpc>
                <a:spcPts val="2508"/>
              </a:lnSpc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г. Жодино</a:t>
            </a:r>
          </a:p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Мариев Павел Лукьянович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29797" y="3866080"/>
            <a:ext cx="3556792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26 организаций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489830" y="3875011"/>
            <a:ext cx="3556792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6 организаций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513491" y="7652269"/>
            <a:ext cx="3556792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9 организаций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549954" y="3875011"/>
            <a:ext cx="3556792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10 организаций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29797" y="7928793"/>
            <a:ext cx="3556792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159 организаций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3469967" y="4540843"/>
            <a:ext cx="3862863" cy="3714584"/>
            <a:chOff x="0" y="0"/>
            <a:chExt cx="1145785" cy="110180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145785" cy="1101803"/>
            </a:xfrm>
            <a:custGeom>
              <a:avLst/>
              <a:gdLst/>
              <a:ahLst/>
              <a:cxnLst/>
              <a:rect l="l" t="t" r="r" b="b"/>
              <a:pathLst>
                <a:path w="1145785" h="1101803">
                  <a:moveTo>
                    <a:pt x="36075" y="0"/>
                  </a:moveTo>
                  <a:lnTo>
                    <a:pt x="1109710" y="0"/>
                  </a:lnTo>
                  <a:cubicBezTo>
                    <a:pt x="1129633" y="0"/>
                    <a:pt x="1145785" y="16152"/>
                    <a:pt x="1145785" y="36075"/>
                  </a:cubicBezTo>
                  <a:lnTo>
                    <a:pt x="1145785" y="1065728"/>
                  </a:lnTo>
                  <a:cubicBezTo>
                    <a:pt x="1145785" y="1085652"/>
                    <a:pt x="1129633" y="1101803"/>
                    <a:pt x="1109710" y="1101803"/>
                  </a:cubicBezTo>
                  <a:lnTo>
                    <a:pt x="36075" y="1101803"/>
                  </a:lnTo>
                  <a:cubicBezTo>
                    <a:pt x="16152" y="1101803"/>
                    <a:pt x="0" y="1085652"/>
                    <a:pt x="0" y="1065728"/>
                  </a:cubicBezTo>
                  <a:lnTo>
                    <a:pt x="0" y="36075"/>
                  </a:lnTo>
                  <a:cubicBezTo>
                    <a:pt x="0" y="16152"/>
                    <a:pt x="16152" y="0"/>
                    <a:pt x="360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202020"/>
              </a:solidFill>
              <a:prstDash val="solid"/>
              <a:miter/>
            </a:ln>
          </p:spPr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1145785" cy="115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3629036" y="4745592"/>
            <a:ext cx="3556792" cy="84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  <a:spcBef>
                <a:spcPct val="0"/>
              </a:spcBef>
            </a:pPr>
            <a:r>
              <a:rPr lang="en-US" sz="2491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Остаток денежных средств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803342" y="6158618"/>
            <a:ext cx="3186377" cy="78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1"/>
              </a:lnSpc>
              <a:spcBef>
                <a:spcPct val="0"/>
              </a:spcBef>
            </a:pPr>
            <a:r>
              <a:rPr lang="en-US" sz="4629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416 310,18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921461" y="9085795"/>
            <a:ext cx="2573465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36,07 р на человека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921153" y="5127654"/>
            <a:ext cx="2573465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43,79 р на человека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925836" y="5127654"/>
            <a:ext cx="2573465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27,55 р на человека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041617" y="5111209"/>
            <a:ext cx="2573465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57,34 р на человека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5889729" y="8919651"/>
            <a:ext cx="2573465" cy="30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1791" b="1" i="1">
                <a:solidFill>
                  <a:srgbClr val="A32C1E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43,22 р на человека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857140" y="1584755"/>
            <a:ext cx="4185497" cy="471217"/>
            <a:chOff x="0" y="0"/>
            <a:chExt cx="1102353" cy="1241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2353" cy="124106"/>
            </a:xfrm>
            <a:custGeom>
              <a:avLst/>
              <a:gdLst/>
              <a:ahLst/>
              <a:cxnLst/>
              <a:rect l="l" t="t" r="r" b="b"/>
              <a:pathLst>
                <a:path w="1102353" h="124106">
                  <a:moveTo>
                    <a:pt x="0" y="0"/>
                  </a:moveTo>
                  <a:lnTo>
                    <a:pt x="1102353" y="0"/>
                  </a:lnTo>
                  <a:lnTo>
                    <a:pt x="1102353" y="124106"/>
                  </a:lnTo>
                  <a:lnTo>
                    <a:pt x="0" y="12410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02353" cy="181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91991" y="9898992"/>
            <a:ext cx="18471983" cy="388008"/>
            <a:chOff x="0" y="0"/>
            <a:chExt cx="4865049" cy="1021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65049" cy="102191"/>
            </a:xfrm>
            <a:custGeom>
              <a:avLst/>
              <a:gdLst/>
              <a:ahLst/>
              <a:cxnLst/>
              <a:rect l="l" t="t" r="r" b="b"/>
              <a:pathLst>
                <a:path w="4865049" h="102191">
                  <a:moveTo>
                    <a:pt x="0" y="0"/>
                  </a:moveTo>
                  <a:lnTo>
                    <a:pt x="4865049" y="0"/>
                  </a:lnTo>
                  <a:lnTo>
                    <a:pt x="4865049" y="102191"/>
                  </a:lnTo>
                  <a:lnTo>
                    <a:pt x="0" y="102191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865049" cy="15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27838" y="2165321"/>
            <a:ext cx="6226203" cy="4669652"/>
          </a:xfrm>
          <a:custGeom>
            <a:avLst/>
            <a:gdLst/>
            <a:ahLst/>
            <a:cxnLst/>
            <a:rect l="l" t="t" r="r" b="b"/>
            <a:pathLst>
              <a:path w="6226203" h="4669652">
                <a:moveTo>
                  <a:pt x="0" y="0"/>
                </a:moveTo>
                <a:lnTo>
                  <a:pt x="6226203" y="0"/>
                </a:lnTo>
                <a:lnTo>
                  <a:pt x="6226203" y="4669652"/>
                </a:lnTo>
                <a:lnTo>
                  <a:pt x="0" y="4669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48905" y="6164767"/>
            <a:ext cx="5241427" cy="3492101"/>
          </a:xfrm>
          <a:custGeom>
            <a:avLst/>
            <a:gdLst/>
            <a:ahLst/>
            <a:cxnLst/>
            <a:rect l="l" t="t" r="r" b="b"/>
            <a:pathLst>
              <a:path w="5241427" h="3492101">
                <a:moveTo>
                  <a:pt x="0" y="0"/>
                </a:moveTo>
                <a:lnTo>
                  <a:pt x="5241427" y="0"/>
                </a:lnTo>
                <a:lnTo>
                  <a:pt x="5241427" y="3492101"/>
                </a:lnTo>
                <a:lnTo>
                  <a:pt x="0" y="3492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35509" y="2286995"/>
            <a:ext cx="6750360" cy="4039325"/>
          </a:xfrm>
          <a:custGeom>
            <a:avLst/>
            <a:gdLst/>
            <a:ahLst/>
            <a:cxnLst/>
            <a:rect l="l" t="t" r="r" b="b"/>
            <a:pathLst>
              <a:path w="6750360" h="4039325">
                <a:moveTo>
                  <a:pt x="0" y="0"/>
                </a:moveTo>
                <a:lnTo>
                  <a:pt x="6750360" y="0"/>
                </a:lnTo>
                <a:lnTo>
                  <a:pt x="6750360" y="4039325"/>
                </a:lnTo>
                <a:lnTo>
                  <a:pt x="0" y="4039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40" b="-720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26994" y="6216040"/>
            <a:ext cx="4967391" cy="3440828"/>
          </a:xfrm>
          <a:custGeom>
            <a:avLst/>
            <a:gdLst/>
            <a:ahLst/>
            <a:cxnLst/>
            <a:rect l="l" t="t" r="r" b="b"/>
            <a:pathLst>
              <a:path w="4967391" h="3440828">
                <a:moveTo>
                  <a:pt x="0" y="0"/>
                </a:moveTo>
                <a:lnTo>
                  <a:pt x="4967391" y="0"/>
                </a:lnTo>
                <a:lnTo>
                  <a:pt x="4967391" y="3440828"/>
                </a:lnTo>
                <a:lnTo>
                  <a:pt x="0" y="3440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89" r="-655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54532" y="2589058"/>
            <a:ext cx="5096237" cy="3822178"/>
          </a:xfrm>
          <a:custGeom>
            <a:avLst/>
            <a:gdLst/>
            <a:ahLst/>
            <a:cxnLst/>
            <a:rect l="l" t="t" r="r" b="b"/>
            <a:pathLst>
              <a:path w="5096237" h="3822178">
                <a:moveTo>
                  <a:pt x="0" y="0"/>
                </a:moveTo>
                <a:lnTo>
                  <a:pt x="5096237" y="0"/>
                </a:lnTo>
                <a:lnTo>
                  <a:pt x="5096237" y="3822178"/>
                </a:lnTo>
                <a:lnTo>
                  <a:pt x="0" y="3822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32510" y="6190403"/>
            <a:ext cx="5121046" cy="3440828"/>
          </a:xfrm>
          <a:custGeom>
            <a:avLst/>
            <a:gdLst/>
            <a:ahLst/>
            <a:cxnLst/>
            <a:rect l="l" t="t" r="r" b="b"/>
            <a:pathLst>
              <a:path w="5121046" h="3440828">
                <a:moveTo>
                  <a:pt x="0" y="0"/>
                </a:moveTo>
                <a:lnTo>
                  <a:pt x="5121046" y="0"/>
                </a:lnTo>
                <a:lnTo>
                  <a:pt x="5121046" y="3440828"/>
                </a:lnTo>
                <a:lnTo>
                  <a:pt x="0" y="3440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3" r="-42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60894" y="156999"/>
            <a:ext cx="16766211" cy="200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0"/>
              </a:lnSpc>
            </a:pPr>
            <a:r>
              <a:rPr lang="en-US" sz="3807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Основная цель городского субботника  2025 года - </a:t>
            </a:r>
            <a:r>
              <a:rPr lang="en-US" sz="3807" u="sng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благоустройство центрального городского парка культуры </a:t>
            </a:r>
          </a:p>
          <a:p>
            <a:pPr algn="ctr">
              <a:lnSpc>
                <a:spcPts val="5330"/>
              </a:lnSpc>
            </a:pPr>
            <a:r>
              <a:rPr lang="en-US" sz="3807" u="sng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и отдыха в г. Жодино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31230" y="4209949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35781" y="1070223"/>
            <a:ext cx="7948961" cy="4582313"/>
            <a:chOff x="0" y="0"/>
            <a:chExt cx="10598614" cy="61097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6733" b="6733"/>
            <a:stretch>
              <a:fillRect/>
            </a:stretch>
          </p:blipFill>
          <p:spPr>
            <a:xfrm>
              <a:off x="0" y="0"/>
              <a:ext cx="10598614" cy="610975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20202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0449" y="3981230"/>
            <a:ext cx="9207224" cy="6103158"/>
            <a:chOff x="0" y="0"/>
            <a:chExt cx="12276298" cy="813754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l="1125" r="1125" b="2747"/>
            <a:stretch>
              <a:fillRect/>
            </a:stretch>
          </p:blipFill>
          <p:spPr>
            <a:xfrm>
              <a:off x="0" y="0"/>
              <a:ext cx="12276298" cy="8137544"/>
            </a:xfrm>
            <a:prstGeom prst="rect">
              <a:avLst/>
            </a:prstGeom>
          </p:spPr>
        </p:pic>
      </p:grpSp>
      <p:sp>
        <p:nvSpPr>
          <p:cNvPr id="16" name="Freeform 16"/>
          <p:cNvSpPr/>
          <p:nvPr/>
        </p:nvSpPr>
        <p:spPr>
          <a:xfrm>
            <a:off x="10149894" y="5532430"/>
            <a:ext cx="6955397" cy="4642727"/>
          </a:xfrm>
          <a:custGeom>
            <a:avLst/>
            <a:gdLst/>
            <a:ahLst/>
            <a:cxnLst/>
            <a:rect l="l" t="t" r="r" b="b"/>
            <a:pathLst>
              <a:path w="6955397" h="4642727">
                <a:moveTo>
                  <a:pt x="0" y="0"/>
                </a:moveTo>
                <a:lnTo>
                  <a:pt x="6955397" y="0"/>
                </a:lnTo>
                <a:lnTo>
                  <a:pt x="6955397" y="4642727"/>
                </a:lnTo>
                <a:lnTo>
                  <a:pt x="0" y="46427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5354" y="903356"/>
            <a:ext cx="9119429" cy="189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8"/>
              </a:lnSpc>
            </a:pPr>
            <a:r>
              <a:rPr lang="en-US" sz="3020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Приобретение  плитки и установка качелей </a:t>
            </a:r>
          </a:p>
          <a:p>
            <a:pPr algn="l">
              <a:lnSpc>
                <a:spcPts val="3668"/>
              </a:lnSpc>
            </a:pPr>
            <a:r>
              <a:rPr lang="en-US" sz="2620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Качели - </a:t>
            </a:r>
            <a:r>
              <a:rPr lang="en-US" sz="2620" b="1" i="1">
                <a:solidFill>
                  <a:srgbClr val="20202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95 400,0</a:t>
            </a:r>
            <a:r>
              <a:rPr lang="en-US" sz="2620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рублей</a:t>
            </a:r>
          </a:p>
          <a:p>
            <a:pPr algn="l">
              <a:lnSpc>
                <a:spcPts val="3668"/>
              </a:lnSpc>
            </a:pPr>
            <a:r>
              <a:rPr lang="en-US" sz="2620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Плитка - </a:t>
            </a:r>
            <a:r>
              <a:rPr lang="en-US" sz="2620" b="1" i="1">
                <a:solidFill>
                  <a:srgbClr val="20202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18 000,0</a:t>
            </a:r>
            <a:r>
              <a:rPr lang="en-US" sz="2620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рублей</a:t>
            </a:r>
          </a:p>
          <a:p>
            <a:pPr algn="l">
              <a:lnSpc>
                <a:spcPts val="3668"/>
              </a:lnSpc>
            </a:pPr>
            <a:r>
              <a:rPr lang="en-US" sz="2620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Строительно-монтажные работы - </a:t>
            </a:r>
            <a:r>
              <a:rPr lang="en-US" sz="2620" b="1" i="1">
                <a:solidFill>
                  <a:srgbClr val="20202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41 562,14</a:t>
            </a:r>
            <a:r>
              <a:rPr lang="en-US" sz="2620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рублей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5354" y="72200"/>
            <a:ext cx="16317322" cy="68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8"/>
              </a:lnSpc>
            </a:pPr>
            <a:r>
              <a:rPr lang="en-US" sz="40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ОБУСТРОЙСТВО ПЛОЩАДОК ДЛЯ ОТДЫХА ГОРОЖАН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2815061"/>
            <a:ext cx="7473626" cy="853378"/>
            <a:chOff x="0" y="0"/>
            <a:chExt cx="2302950" cy="2629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52400" y="-57150"/>
              <a:ext cx="1998150" cy="32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2935672"/>
            <a:ext cx="7473626" cy="555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4"/>
              </a:lnSpc>
              <a:spcBef>
                <a:spcPct val="0"/>
              </a:spcBef>
            </a:pPr>
            <a:r>
              <a:rPr lang="en-US" sz="3274" b="1" spc="46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154 962,14 РУБЛЕЙ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-91991" y="-144194"/>
            <a:ext cx="18471983" cy="388008"/>
            <a:chOff x="0" y="0"/>
            <a:chExt cx="4865049" cy="1021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5049" cy="102191"/>
            </a:xfrm>
            <a:custGeom>
              <a:avLst/>
              <a:gdLst/>
              <a:ahLst/>
              <a:cxnLst/>
              <a:rect l="l" t="t" r="r" b="b"/>
              <a:pathLst>
                <a:path w="4865049" h="102191">
                  <a:moveTo>
                    <a:pt x="0" y="0"/>
                  </a:moveTo>
                  <a:lnTo>
                    <a:pt x="4865049" y="0"/>
                  </a:lnTo>
                  <a:lnTo>
                    <a:pt x="4865049" y="102191"/>
                  </a:lnTo>
                  <a:lnTo>
                    <a:pt x="0" y="102191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65049" cy="15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188831" y="8771996"/>
            <a:ext cx="2193680" cy="2766187"/>
            <a:chOff x="0" y="0"/>
            <a:chExt cx="577759" cy="728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7759" cy="728543"/>
            </a:xfrm>
            <a:custGeom>
              <a:avLst/>
              <a:gdLst/>
              <a:ahLst/>
              <a:cxnLst/>
              <a:rect l="l" t="t" r="r" b="b"/>
              <a:pathLst>
                <a:path w="577759" h="728543">
                  <a:moveTo>
                    <a:pt x="0" y="0"/>
                  </a:moveTo>
                  <a:lnTo>
                    <a:pt x="577759" y="0"/>
                  </a:lnTo>
                  <a:lnTo>
                    <a:pt x="577759" y="728543"/>
                  </a:lnTo>
                  <a:lnTo>
                    <a:pt x="0" y="728543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577759" cy="78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2109" y="3515432"/>
            <a:ext cx="8294983" cy="4779111"/>
            <a:chOff x="0" y="0"/>
            <a:chExt cx="11059977" cy="637214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l="1284" t="12578" b="11589"/>
            <a:stretch>
              <a:fillRect/>
            </a:stretch>
          </p:blipFill>
          <p:spPr>
            <a:xfrm>
              <a:off x="0" y="0"/>
              <a:ext cx="11059977" cy="6372148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-5400000">
            <a:off x="15839723" y="7847080"/>
            <a:ext cx="3150657" cy="2292956"/>
            <a:chOff x="0" y="0"/>
            <a:chExt cx="829803" cy="6039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9803" cy="603906"/>
            </a:xfrm>
            <a:custGeom>
              <a:avLst/>
              <a:gdLst/>
              <a:ahLst/>
              <a:cxnLst/>
              <a:rect l="l" t="t" r="r" b="b"/>
              <a:pathLst>
                <a:path w="829803" h="603906">
                  <a:moveTo>
                    <a:pt x="0" y="0"/>
                  </a:moveTo>
                  <a:lnTo>
                    <a:pt x="829803" y="0"/>
                  </a:lnTo>
                  <a:lnTo>
                    <a:pt x="829803" y="603906"/>
                  </a:lnTo>
                  <a:lnTo>
                    <a:pt x="0" y="60390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29803" cy="66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86487" y="7746426"/>
            <a:ext cx="3636358" cy="2494264"/>
          </a:xfrm>
          <a:custGeom>
            <a:avLst/>
            <a:gdLst/>
            <a:ahLst/>
            <a:cxnLst/>
            <a:rect l="l" t="t" r="r" b="b"/>
            <a:pathLst>
              <a:path w="3636358" h="2494264">
                <a:moveTo>
                  <a:pt x="0" y="0"/>
                </a:moveTo>
                <a:lnTo>
                  <a:pt x="3636358" y="0"/>
                </a:lnTo>
                <a:lnTo>
                  <a:pt x="3636358" y="2494264"/>
                </a:lnTo>
                <a:lnTo>
                  <a:pt x="0" y="2494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820" r="-2080" b="-21657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515058" y="7746426"/>
            <a:ext cx="4265060" cy="2494264"/>
            <a:chOff x="0" y="0"/>
            <a:chExt cx="5686746" cy="332568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 t="39886" b="26413"/>
            <a:stretch>
              <a:fillRect/>
            </a:stretch>
          </p:blipFill>
          <p:spPr>
            <a:xfrm>
              <a:off x="0" y="0"/>
              <a:ext cx="5686746" cy="3325686"/>
            </a:xfrm>
            <a:prstGeom prst="rect">
              <a:avLst/>
            </a:prstGeom>
          </p:spPr>
        </p:pic>
      </p:grpSp>
      <p:sp>
        <p:nvSpPr>
          <p:cNvPr id="17" name="Freeform 17"/>
          <p:cNvSpPr/>
          <p:nvPr/>
        </p:nvSpPr>
        <p:spPr>
          <a:xfrm>
            <a:off x="8733766" y="4959686"/>
            <a:ext cx="3485345" cy="4298614"/>
          </a:xfrm>
          <a:custGeom>
            <a:avLst/>
            <a:gdLst/>
            <a:ahLst/>
            <a:cxnLst/>
            <a:rect l="l" t="t" r="r" b="b"/>
            <a:pathLst>
              <a:path w="3485345" h="4298614">
                <a:moveTo>
                  <a:pt x="0" y="0"/>
                </a:moveTo>
                <a:lnTo>
                  <a:pt x="3485345" y="0"/>
                </a:lnTo>
                <a:lnTo>
                  <a:pt x="3485345" y="4298614"/>
                </a:lnTo>
                <a:lnTo>
                  <a:pt x="0" y="4298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086" b="-1490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75354" y="927535"/>
            <a:ext cx="10899241" cy="47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0"/>
              </a:lnSpc>
            </a:pPr>
            <a:r>
              <a:rPr lang="en-US" sz="2821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Приобретение и установка светодинамического фонтана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354" y="251032"/>
            <a:ext cx="9116339" cy="68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8"/>
              </a:lnSpc>
            </a:pPr>
            <a:r>
              <a:rPr lang="en-US" sz="40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РЕМОНТ АКВАЗОН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96711" y="1499124"/>
            <a:ext cx="7473626" cy="853378"/>
            <a:chOff x="0" y="0"/>
            <a:chExt cx="2302950" cy="2629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52400" y="-57150"/>
              <a:ext cx="1998150" cy="32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96711" y="1619735"/>
            <a:ext cx="7473626" cy="555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4"/>
              </a:lnSpc>
              <a:spcBef>
                <a:spcPct val="0"/>
              </a:spcBef>
            </a:pPr>
            <a:r>
              <a:rPr lang="en-US" sz="3274" b="1" spc="46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49 839,0 РУБЛЕЙ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976986" y="1398786"/>
            <a:ext cx="6538910" cy="4506201"/>
          </a:xfrm>
          <a:custGeom>
            <a:avLst/>
            <a:gdLst/>
            <a:ahLst/>
            <a:cxnLst/>
            <a:rect l="l" t="t" r="r" b="b"/>
            <a:pathLst>
              <a:path w="6538910" h="4506201">
                <a:moveTo>
                  <a:pt x="0" y="0"/>
                </a:moveTo>
                <a:lnTo>
                  <a:pt x="6538910" y="0"/>
                </a:lnTo>
                <a:lnTo>
                  <a:pt x="6538910" y="4506201"/>
                </a:lnTo>
                <a:lnTo>
                  <a:pt x="0" y="450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013" t="-11701" r="-27834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290328" y="6021437"/>
            <a:ext cx="5850298" cy="4062952"/>
          </a:xfrm>
          <a:custGeom>
            <a:avLst/>
            <a:gdLst/>
            <a:ahLst/>
            <a:cxnLst/>
            <a:rect l="l" t="t" r="r" b="b"/>
            <a:pathLst>
              <a:path w="5850298" h="4062952">
                <a:moveTo>
                  <a:pt x="0" y="0"/>
                </a:moveTo>
                <a:lnTo>
                  <a:pt x="5850298" y="0"/>
                </a:lnTo>
                <a:lnTo>
                  <a:pt x="5850298" y="4062951"/>
                </a:lnTo>
                <a:lnTo>
                  <a:pt x="0" y="4062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0686" b="-27233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75354" y="2381077"/>
            <a:ext cx="9638509" cy="95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2"/>
              </a:lnSpc>
            </a:pPr>
            <a:r>
              <a:rPr lang="en-US" sz="277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“Сухой фонтан” на “Аллее предпринимателей” </a:t>
            </a:r>
          </a:p>
          <a:p>
            <a:pPr algn="l">
              <a:lnSpc>
                <a:spcPts val="3882"/>
              </a:lnSpc>
            </a:pPr>
            <a:r>
              <a:rPr lang="en-US" sz="2773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по пр. Мира 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577564" y="2888781"/>
            <a:ext cx="5262743" cy="600928"/>
            <a:chOff x="0" y="0"/>
            <a:chExt cx="2302950" cy="26296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52400" y="-38100"/>
              <a:ext cx="1998150" cy="301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577564" y="2966331"/>
            <a:ext cx="5262743" cy="43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27 129,10 РУБЛЕЙ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5222564" y="7133572"/>
            <a:ext cx="4255009" cy="2292956"/>
            <a:chOff x="0" y="0"/>
            <a:chExt cx="1120661" cy="6039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0661" cy="603906"/>
            </a:xfrm>
            <a:custGeom>
              <a:avLst/>
              <a:gdLst/>
              <a:ahLst/>
              <a:cxnLst/>
              <a:rect l="l" t="t" r="r" b="b"/>
              <a:pathLst>
                <a:path w="1120661" h="603906">
                  <a:moveTo>
                    <a:pt x="0" y="0"/>
                  </a:moveTo>
                  <a:lnTo>
                    <a:pt x="1120661" y="0"/>
                  </a:lnTo>
                  <a:lnTo>
                    <a:pt x="1120661" y="603906"/>
                  </a:lnTo>
                  <a:lnTo>
                    <a:pt x="0" y="60390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20661" cy="661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91991" y="-144194"/>
            <a:ext cx="18471983" cy="388008"/>
            <a:chOff x="0" y="0"/>
            <a:chExt cx="4865049" cy="1021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65049" cy="102191"/>
            </a:xfrm>
            <a:custGeom>
              <a:avLst/>
              <a:gdLst/>
              <a:ahLst/>
              <a:cxnLst/>
              <a:rect l="l" t="t" r="r" b="b"/>
              <a:pathLst>
                <a:path w="4865049" h="102191">
                  <a:moveTo>
                    <a:pt x="0" y="0"/>
                  </a:moveTo>
                  <a:lnTo>
                    <a:pt x="4865049" y="0"/>
                  </a:lnTo>
                  <a:lnTo>
                    <a:pt x="4865049" y="102191"/>
                  </a:lnTo>
                  <a:lnTo>
                    <a:pt x="0" y="102191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65049" cy="159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1188831" y="8771996"/>
            <a:ext cx="2193680" cy="2766187"/>
            <a:chOff x="0" y="0"/>
            <a:chExt cx="577759" cy="7285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7759" cy="728543"/>
            </a:xfrm>
            <a:custGeom>
              <a:avLst/>
              <a:gdLst/>
              <a:ahLst/>
              <a:cxnLst/>
              <a:rect l="l" t="t" r="r" b="b"/>
              <a:pathLst>
                <a:path w="577759" h="728543">
                  <a:moveTo>
                    <a:pt x="0" y="0"/>
                  </a:moveTo>
                  <a:lnTo>
                    <a:pt x="577759" y="0"/>
                  </a:lnTo>
                  <a:lnTo>
                    <a:pt x="577759" y="728543"/>
                  </a:lnTo>
                  <a:lnTo>
                    <a:pt x="0" y="728543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77759" cy="78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58975" y="4959260"/>
            <a:ext cx="4428951" cy="5195829"/>
          </a:xfrm>
          <a:custGeom>
            <a:avLst/>
            <a:gdLst/>
            <a:ahLst/>
            <a:cxnLst/>
            <a:rect l="l" t="t" r="r" b="b"/>
            <a:pathLst>
              <a:path w="4428951" h="5195829">
                <a:moveTo>
                  <a:pt x="0" y="0"/>
                </a:moveTo>
                <a:lnTo>
                  <a:pt x="4428950" y="0"/>
                </a:lnTo>
                <a:lnTo>
                  <a:pt x="4428950" y="5195829"/>
                </a:lnTo>
                <a:lnTo>
                  <a:pt x="0" y="5195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68" r="-40617" b="-55149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06363" y="1828663"/>
            <a:ext cx="7473626" cy="853378"/>
            <a:chOff x="0" y="0"/>
            <a:chExt cx="2302950" cy="2629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52400" y="-57150"/>
              <a:ext cx="1998150" cy="32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06363" y="3331127"/>
            <a:ext cx="7473626" cy="853378"/>
            <a:chOff x="0" y="0"/>
            <a:chExt cx="2302950" cy="2629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52400" y="-57150"/>
              <a:ext cx="1998150" cy="32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8763" y="4346431"/>
            <a:ext cx="8427396" cy="5780083"/>
            <a:chOff x="0" y="0"/>
            <a:chExt cx="11236528" cy="7706778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 l="1430" r="1430"/>
            <a:stretch>
              <a:fillRect/>
            </a:stretch>
          </p:blipFill>
          <p:spPr>
            <a:xfrm>
              <a:off x="0" y="0"/>
              <a:ext cx="11236528" cy="7706778"/>
            </a:xfrm>
            <a:prstGeom prst="rect">
              <a:avLst/>
            </a:prstGeom>
          </p:spPr>
        </p:pic>
      </p:grpSp>
      <p:sp>
        <p:nvSpPr>
          <p:cNvPr id="21" name="Freeform 21"/>
          <p:cNvSpPr/>
          <p:nvPr/>
        </p:nvSpPr>
        <p:spPr>
          <a:xfrm>
            <a:off x="13873450" y="243814"/>
            <a:ext cx="4240200" cy="5008134"/>
          </a:xfrm>
          <a:custGeom>
            <a:avLst/>
            <a:gdLst/>
            <a:ahLst/>
            <a:cxnLst/>
            <a:rect l="l" t="t" r="r" b="b"/>
            <a:pathLst>
              <a:path w="4240200" h="5008134">
                <a:moveTo>
                  <a:pt x="0" y="0"/>
                </a:moveTo>
                <a:lnTo>
                  <a:pt x="4240200" y="0"/>
                </a:lnTo>
                <a:lnTo>
                  <a:pt x="4240200" y="5008134"/>
                </a:lnTo>
                <a:lnTo>
                  <a:pt x="0" y="50081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512" b="-651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293979" y="1419563"/>
            <a:ext cx="4391651" cy="5039957"/>
          </a:xfrm>
          <a:custGeom>
            <a:avLst/>
            <a:gdLst/>
            <a:ahLst/>
            <a:cxnLst/>
            <a:rect l="l" t="t" r="r" b="b"/>
            <a:pathLst>
              <a:path w="4391651" h="5039957">
                <a:moveTo>
                  <a:pt x="0" y="0"/>
                </a:moveTo>
                <a:lnTo>
                  <a:pt x="4391651" y="0"/>
                </a:lnTo>
                <a:lnTo>
                  <a:pt x="4391651" y="5039957"/>
                </a:lnTo>
                <a:lnTo>
                  <a:pt x="0" y="5039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834" t="-63786" r="-42875" b="-58946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45098" y="1112278"/>
            <a:ext cx="9793694" cy="54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1"/>
              </a:lnSpc>
            </a:pPr>
            <a:r>
              <a:rPr lang="en-US" sz="3179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Приобретено светильников - </a:t>
            </a:r>
            <a:r>
              <a:rPr lang="en-US" sz="3179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70 штук</a:t>
            </a:r>
            <a:r>
              <a:rPr lang="en-US" sz="3179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5098" y="366453"/>
            <a:ext cx="10337629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ОСВЕЩЕНИЕ И УСТАНОВКА СКАМЕЕК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13657" y="1936535"/>
            <a:ext cx="5459038" cy="555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4"/>
              </a:lnSpc>
              <a:spcBef>
                <a:spcPct val="0"/>
              </a:spcBef>
            </a:pPr>
            <a:r>
              <a:rPr lang="en-US" sz="3274" b="1" spc="46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38 120,07  РУБЛЕЙ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5098" y="2634416"/>
            <a:ext cx="13325045" cy="53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8"/>
              </a:lnSpc>
            </a:pPr>
            <a:r>
              <a:rPr lang="en-US" sz="3120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Закуплено скамеек - </a:t>
            </a:r>
            <a:r>
              <a:rPr lang="en-US" sz="3120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28 штук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06363" y="3434010"/>
            <a:ext cx="7473626" cy="571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  <a:spcBef>
                <a:spcPct val="0"/>
              </a:spcBef>
            </a:pPr>
            <a:r>
              <a:rPr lang="en-US" sz="3374" b="1" spc="475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47 344,14 РУБЛЕЙ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977" t="-1286" r="-723" b="-343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02894" y="3450380"/>
            <a:ext cx="4185497" cy="6575695"/>
            <a:chOff x="0" y="0"/>
            <a:chExt cx="1102353" cy="17318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2353" cy="1731870"/>
            </a:xfrm>
            <a:custGeom>
              <a:avLst/>
              <a:gdLst/>
              <a:ahLst/>
              <a:cxnLst/>
              <a:rect l="l" t="t" r="r" b="b"/>
              <a:pathLst>
                <a:path w="1102353" h="1731870">
                  <a:moveTo>
                    <a:pt x="0" y="0"/>
                  </a:moveTo>
                  <a:lnTo>
                    <a:pt x="1102353" y="0"/>
                  </a:lnTo>
                  <a:lnTo>
                    <a:pt x="1102353" y="1731870"/>
                  </a:lnTo>
                  <a:lnTo>
                    <a:pt x="0" y="173187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02353" cy="17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1619" y="3355130"/>
            <a:ext cx="11487410" cy="6837354"/>
            <a:chOff x="0" y="0"/>
            <a:chExt cx="15316547" cy="911647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3770" b="3770"/>
            <a:stretch>
              <a:fillRect/>
            </a:stretch>
          </p:blipFill>
          <p:spPr>
            <a:xfrm>
              <a:off x="0" y="0"/>
              <a:ext cx="15316547" cy="9116472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10084388"/>
            <a:ext cx="4185497" cy="405223"/>
            <a:chOff x="0" y="0"/>
            <a:chExt cx="1102353" cy="1067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2353" cy="106726"/>
            </a:xfrm>
            <a:custGeom>
              <a:avLst/>
              <a:gdLst/>
              <a:ahLst/>
              <a:cxnLst/>
              <a:rect l="l" t="t" r="r" b="b"/>
              <a:pathLst>
                <a:path w="1102353" h="106726">
                  <a:moveTo>
                    <a:pt x="0" y="0"/>
                  </a:moveTo>
                  <a:lnTo>
                    <a:pt x="1102353" y="0"/>
                  </a:lnTo>
                  <a:lnTo>
                    <a:pt x="1102353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02353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7218003" y="4379928"/>
            <a:ext cx="2139993" cy="405223"/>
            <a:chOff x="0" y="0"/>
            <a:chExt cx="563620" cy="1067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3620" cy="106726"/>
            </a:xfrm>
            <a:custGeom>
              <a:avLst/>
              <a:gdLst/>
              <a:ahLst/>
              <a:cxnLst/>
              <a:rect l="l" t="t" r="r" b="b"/>
              <a:pathLst>
                <a:path w="563620" h="106726">
                  <a:moveTo>
                    <a:pt x="0" y="0"/>
                  </a:moveTo>
                  <a:lnTo>
                    <a:pt x="563620" y="0"/>
                  </a:lnTo>
                  <a:lnTo>
                    <a:pt x="563620" y="106726"/>
                  </a:lnTo>
                  <a:lnTo>
                    <a:pt x="0" y="106726"/>
                  </a:lnTo>
                  <a:close/>
                </a:path>
              </a:pathLst>
            </a:custGeom>
            <a:solidFill>
              <a:srgbClr val="20202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63620" cy="16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2547" y="1453175"/>
            <a:ext cx="5262743" cy="600928"/>
            <a:chOff x="0" y="0"/>
            <a:chExt cx="2302950" cy="2629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52400" y="-38100"/>
              <a:ext cx="1998150" cy="301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2547" y="2630377"/>
            <a:ext cx="5262743" cy="600928"/>
            <a:chOff x="0" y="0"/>
            <a:chExt cx="2302950" cy="2629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02951" cy="262963"/>
            </a:xfrm>
            <a:custGeom>
              <a:avLst/>
              <a:gdLst/>
              <a:ahLst/>
              <a:cxnLst/>
              <a:rect l="l" t="t" r="r" b="b"/>
              <a:pathLst>
                <a:path w="2302951" h="262963">
                  <a:moveTo>
                    <a:pt x="2099751" y="0"/>
                  </a:moveTo>
                  <a:lnTo>
                    <a:pt x="203200" y="0"/>
                  </a:lnTo>
                  <a:lnTo>
                    <a:pt x="0" y="131482"/>
                  </a:lnTo>
                  <a:lnTo>
                    <a:pt x="203200" y="262963"/>
                  </a:lnTo>
                  <a:lnTo>
                    <a:pt x="2099751" y="262963"/>
                  </a:lnTo>
                  <a:lnTo>
                    <a:pt x="2302951" y="131482"/>
                  </a:lnTo>
                  <a:lnTo>
                    <a:pt x="2099751" y="0"/>
                  </a:lnTo>
                  <a:close/>
                </a:path>
              </a:pathLst>
            </a:custGeom>
            <a:solidFill>
              <a:srgbClr val="CAD0D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52400" y="-57150"/>
              <a:ext cx="1998150" cy="32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4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081783" y="2739388"/>
            <a:ext cx="6030700" cy="4523025"/>
          </a:xfrm>
          <a:custGeom>
            <a:avLst/>
            <a:gdLst/>
            <a:ahLst/>
            <a:cxnLst/>
            <a:rect l="l" t="t" r="r" b="b"/>
            <a:pathLst>
              <a:path w="6030700" h="4523025">
                <a:moveTo>
                  <a:pt x="0" y="0"/>
                </a:moveTo>
                <a:lnTo>
                  <a:pt x="6030700" y="0"/>
                </a:lnTo>
                <a:lnTo>
                  <a:pt x="6030700" y="4523025"/>
                </a:lnTo>
                <a:lnTo>
                  <a:pt x="0" y="4523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02547" y="981075"/>
            <a:ext cx="7243023" cy="47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820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Устройство баскетбольной площадки  </a:t>
            </a:r>
            <a:r>
              <a:rPr lang="en-US" sz="2820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7585" y="233103"/>
            <a:ext cx="15621429" cy="66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8"/>
              </a:lnSpc>
            </a:pPr>
            <a:r>
              <a:rPr lang="en-US" sz="3927" i="1">
                <a:solidFill>
                  <a:srgbClr val="20202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ОБУСТРОЙСТВО ПЛОЩАДОК ДЛЯ ЗАНЯТИЙ СПОРТОМ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2547" y="1530725"/>
            <a:ext cx="5262743" cy="43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  <a:spcBef>
                <a:spcPct val="0"/>
              </a:spcBef>
            </a:pPr>
            <a:r>
              <a:rPr lang="en-US" sz="2553" b="1" spc="360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10 468,3 РУБЛЕЙ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802894" y="2691763"/>
            <a:ext cx="7473626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  <a:spcBef>
                <a:spcPct val="0"/>
              </a:spcBef>
            </a:pPr>
            <a:r>
              <a:rPr lang="en-US" sz="2550" b="1" spc="359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3 050,0 РУБЛЕЙ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2547" y="2130303"/>
            <a:ext cx="12144532" cy="47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820">
                <a:solidFill>
                  <a:srgbClr val="202020"/>
                </a:solidFill>
                <a:latin typeface="Montserrat"/>
                <a:ea typeface="Montserrat"/>
                <a:cs typeface="Montserrat"/>
                <a:sym typeface="Montserrat"/>
              </a:rPr>
              <a:t>Работы по ремонту ограждения игрового комплекса “Стритбол”</a:t>
            </a:r>
            <a:r>
              <a:rPr lang="en-US" sz="2820" b="1">
                <a:solidFill>
                  <a:srgbClr val="20202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634</Words>
  <Application>Microsoft Office PowerPoint</Application>
  <PresentationFormat>Произвольный</PresentationFormat>
  <Paragraphs>126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Montserrat Bold Italics</vt:lpstr>
      <vt:lpstr>Calibri</vt:lpstr>
      <vt:lpstr>Montserrat Italics</vt:lpstr>
      <vt:lpstr>Arial</vt:lpstr>
      <vt:lpstr>Montserrat Bold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Modern Company Profile Presentation (16:9)</dc:title>
  <cp:lastModifiedBy>Легун Анастасия</cp:lastModifiedBy>
  <cp:revision>3</cp:revision>
  <dcterms:created xsi:type="dcterms:W3CDTF">2006-08-16T00:00:00Z</dcterms:created>
  <dcterms:modified xsi:type="dcterms:W3CDTF">2026-01-26T07:10:12Z</dcterms:modified>
  <dc:identifier>DAG-ajEGT5I</dc:identifier>
</cp:coreProperties>
</file>