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78" r:id="rId2"/>
  </p:sldIdLst>
  <p:sldSz cx="6858000" cy="9144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A50021"/>
    <a:srgbClr val="00808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15" autoAdjust="0"/>
    <p:restoredTop sz="94625" autoAdjust="0"/>
  </p:normalViewPr>
  <p:slideViewPr>
    <p:cSldViewPr>
      <p:cViewPr>
        <p:scale>
          <a:sx n="100" d="100"/>
          <a:sy n="100" d="100"/>
        </p:scale>
        <p:origin x="-1734" y="253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018" cy="496584"/>
          </a:xfrm>
          <a:prstGeom prst="rect">
            <a:avLst/>
          </a:prstGeom>
        </p:spPr>
        <p:txBody>
          <a:bodyPr vert="horz" lIns="88349" tIns="44175" rIns="88349" bIns="4417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248" y="0"/>
            <a:ext cx="2950018" cy="496584"/>
          </a:xfrm>
          <a:prstGeom prst="rect">
            <a:avLst/>
          </a:prstGeom>
        </p:spPr>
        <p:txBody>
          <a:bodyPr vert="horz" lIns="88349" tIns="44175" rIns="88349" bIns="44175" rtlCol="0"/>
          <a:lstStyle>
            <a:lvl1pPr algn="r">
              <a:defRPr sz="1200"/>
            </a:lvl1pPr>
          </a:lstStyle>
          <a:p>
            <a:fld id="{87D0DBCA-463D-409C-9732-CE607869F289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08188" y="744538"/>
            <a:ext cx="2794000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349" tIns="44175" rIns="88349" bIns="4417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423" y="4722171"/>
            <a:ext cx="5447943" cy="4473879"/>
          </a:xfrm>
          <a:prstGeom prst="rect">
            <a:avLst/>
          </a:prstGeom>
        </p:spPr>
        <p:txBody>
          <a:bodyPr vert="horz" lIns="88349" tIns="44175" rIns="88349" bIns="4417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800"/>
            <a:ext cx="2950018" cy="496584"/>
          </a:xfrm>
          <a:prstGeom prst="rect">
            <a:avLst/>
          </a:prstGeom>
        </p:spPr>
        <p:txBody>
          <a:bodyPr vert="horz" lIns="88349" tIns="44175" rIns="88349" bIns="4417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7248" y="9442800"/>
            <a:ext cx="2950018" cy="496584"/>
          </a:xfrm>
          <a:prstGeom prst="rect">
            <a:avLst/>
          </a:prstGeom>
        </p:spPr>
        <p:txBody>
          <a:bodyPr vert="horz" lIns="88349" tIns="44175" rIns="88349" bIns="44175" rtlCol="0" anchor="b"/>
          <a:lstStyle>
            <a:lvl1pPr algn="r">
              <a:defRPr sz="1200"/>
            </a:lvl1pPr>
          </a:lstStyle>
          <a:p>
            <a:fld id="{69A132B9-EA89-4DF9-AEA0-1F77961758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927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BBB9E-31E1-4AD8-AB89-3ABC45D146F6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3EA1-8540-447F-8519-8154E268B8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BBB9E-31E1-4AD8-AB89-3ABC45D146F6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3EA1-8540-447F-8519-8154E268B8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BBB9E-31E1-4AD8-AB89-3ABC45D146F6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3EA1-8540-447F-8519-8154E268B8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BBB9E-31E1-4AD8-AB89-3ABC45D146F6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3EA1-8540-447F-8519-8154E268B8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BBB9E-31E1-4AD8-AB89-3ABC45D146F6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3EA1-8540-447F-8519-8154E268B8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BBB9E-31E1-4AD8-AB89-3ABC45D146F6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3EA1-8540-447F-8519-8154E268B8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BBB9E-31E1-4AD8-AB89-3ABC45D146F6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3EA1-8540-447F-8519-8154E268B8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BBB9E-31E1-4AD8-AB89-3ABC45D146F6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3EA1-8540-447F-8519-8154E268B8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BBB9E-31E1-4AD8-AB89-3ABC45D146F6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3EA1-8540-447F-8519-8154E268B8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BBB9E-31E1-4AD8-AB89-3ABC45D146F6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3EA1-8540-447F-8519-8154E268B8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BBB9E-31E1-4AD8-AB89-3ABC45D146F6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3EA1-8540-447F-8519-8154E268B8E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D3BBB9E-31E1-4AD8-AB89-3ABC45D146F6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7323EA1-8540-447F-8519-8154E268B8E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808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Скругленный прямоугольник 32"/>
          <p:cNvSpPr/>
          <p:nvPr/>
        </p:nvSpPr>
        <p:spPr>
          <a:xfrm>
            <a:off x="380581" y="6161256"/>
            <a:ext cx="1872208" cy="1277122"/>
          </a:xfrm>
          <a:prstGeom prst="roundRect">
            <a:avLst/>
          </a:prstGeom>
          <a:solidFill>
            <a:schemeClr val="bg1"/>
          </a:solidFill>
          <a:ln>
            <a:solidFill>
              <a:srgbClr val="A50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0768" y="693358"/>
            <a:ext cx="3984625" cy="181419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8" name="Прямоугольник 7"/>
          <p:cNvSpPr/>
          <p:nvPr/>
        </p:nvSpPr>
        <p:spPr>
          <a:xfrm>
            <a:off x="476672" y="3491880"/>
            <a:ext cx="61206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НЕ ОФОРМЛЕНИЕ </a:t>
            </a:r>
            <a:r>
              <a:rPr lang="ru-RU" b="1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ТРУДОВЫХ </a:t>
            </a:r>
            <a:r>
              <a:rPr lang="ru-RU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ОТНОШЕНИЙ </a:t>
            </a:r>
            <a:br>
              <a:rPr lang="ru-RU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И ПОЛУЧЕНИЕ ЗАРАБОТНОЙ ПЛАТЫ </a:t>
            </a:r>
            <a: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«В КОНВЕРТЕ»  - ЭТО:</a:t>
            </a:r>
            <a:endParaRPr lang="ru-RU" b="1" dirty="0">
              <a:solidFill>
                <a:schemeClr val="tx2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63100" y="5076513"/>
            <a:ext cx="1872208" cy="1007655"/>
          </a:xfrm>
          <a:prstGeom prst="roundRect">
            <a:avLst/>
          </a:prstGeom>
          <a:solidFill>
            <a:schemeClr val="bg1"/>
          </a:solidFill>
          <a:ln>
            <a:solidFill>
              <a:srgbClr val="A50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328098" y="5056264"/>
            <a:ext cx="2232248" cy="2396055"/>
          </a:xfrm>
          <a:prstGeom prst="roundRect">
            <a:avLst/>
          </a:prstGeom>
          <a:solidFill>
            <a:schemeClr val="bg1"/>
          </a:solidFill>
          <a:ln>
            <a:solidFill>
              <a:srgbClr val="A50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653136" y="5056265"/>
            <a:ext cx="1872208" cy="1104991"/>
          </a:xfrm>
          <a:prstGeom prst="roundRect">
            <a:avLst/>
          </a:prstGeom>
          <a:solidFill>
            <a:schemeClr val="bg1"/>
          </a:solidFill>
          <a:ln>
            <a:solidFill>
              <a:srgbClr val="A50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60648" y="5145443"/>
            <a:ext cx="2067450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ru-RU" sz="1300" b="1" dirty="0" smtClean="0">
                <a:latin typeface="Arial" pitchFamily="34" charset="0"/>
                <a:cs typeface="Arial" pitchFamily="34" charset="0"/>
              </a:rPr>
              <a:t>  отсутствие </a:t>
            </a:r>
            <a:br>
              <a:rPr lang="ru-RU" sz="1300" b="1" dirty="0" smtClean="0">
                <a:latin typeface="Arial" pitchFamily="34" charset="0"/>
                <a:cs typeface="Arial" pitchFamily="34" charset="0"/>
              </a:rPr>
            </a:br>
            <a:r>
              <a:rPr lang="ru-RU" sz="1300" b="1" dirty="0" smtClean="0">
                <a:latin typeface="Arial" pitchFamily="34" charset="0"/>
                <a:cs typeface="Arial" pitchFamily="34" charset="0"/>
              </a:rPr>
              <a:t>гарантий </a:t>
            </a:r>
            <a:br>
              <a:rPr lang="ru-RU" sz="1300" b="1" dirty="0" smtClean="0">
                <a:latin typeface="Arial" pitchFamily="34" charset="0"/>
                <a:cs typeface="Arial" pitchFamily="34" charset="0"/>
              </a:rPr>
            </a:br>
            <a:r>
              <a:rPr lang="ru-RU" sz="1300" b="1" dirty="0" smtClean="0">
                <a:latin typeface="Arial" pitchFamily="34" charset="0"/>
                <a:cs typeface="Arial" pitchFamily="34" charset="0"/>
              </a:rPr>
              <a:t>на получение оплаты своего труда</a:t>
            </a:r>
          </a:p>
          <a:p>
            <a:pPr algn="ctr">
              <a:buFont typeface="Wingdings" pitchFamily="2" charset="2"/>
              <a:buChar char="Ø"/>
            </a:pPr>
            <a:endParaRPr lang="ru-RU" sz="13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ru-RU" sz="1300" b="1" dirty="0" smtClean="0">
                <a:latin typeface="Arial" pitchFamily="34" charset="0"/>
                <a:cs typeface="Arial" pitchFamily="34" charset="0"/>
              </a:rPr>
              <a:t>  отсутствие возможности подтвердить свою платежеспособность при получении кредита в банке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328098" y="5159384"/>
            <a:ext cx="2232247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отсутствие выплат: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300" b="1" dirty="0" smtClean="0">
                <a:latin typeface="Arial" pitchFamily="34" charset="0"/>
                <a:cs typeface="Arial" pitchFamily="34" charset="0"/>
              </a:rPr>
              <a:t>по временной нетрудоспособности</a:t>
            </a:r>
          </a:p>
          <a:p>
            <a:pPr marL="171450" indent="-171450" algn="just">
              <a:buFont typeface="Wingdings" pitchFamily="2" charset="2"/>
              <a:buChar char="Ø"/>
            </a:pPr>
            <a:endParaRPr lang="ru-RU" sz="800" b="1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300" b="1" dirty="0" smtClean="0">
                <a:latin typeface="Arial" pitchFamily="34" charset="0"/>
                <a:cs typeface="Arial" pitchFamily="34" charset="0"/>
              </a:rPr>
              <a:t>по беременности и родам</a:t>
            </a:r>
          </a:p>
          <a:p>
            <a:pPr marL="171450" indent="-171450" algn="just">
              <a:buFont typeface="Wingdings" pitchFamily="2" charset="2"/>
              <a:buChar char="Ø"/>
            </a:pPr>
            <a:endParaRPr lang="ru-RU" sz="800" b="1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300" b="1" dirty="0" smtClean="0">
                <a:latin typeface="Arial" pitchFamily="34" charset="0"/>
                <a:cs typeface="Arial" pitchFamily="34" charset="0"/>
              </a:rPr>
              <a:t>за работу во вредных условиях труда</a:t>
            </a:r>
            <a:endParaRPr lang="ru-RU" sz="1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509120" y="5324599"/>
            <a:ext cx="1944216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ctr">
              <a:buFont typeface="Wingdings" pitchFamily="2" charset="2"/>
              <a:buChar char="Ø"/>
            </a:pPr>
            <a:r>
              <a:rPr lang="ru-RU" sz="1300" b="1" dirty="0" smtClean="0">
                <a:latin typeface="Arial" pitchFamily="34" charset="0"/>
                <a:cs typeface="Arial" pitchFamily="34" charset="0"/>
              </a:rPr>
              <a:t>отсутствие страхового стажа</a:t>
            </a:r>
          </a:p>
          <a:p>
            <a:pPr marL="171450" indent="-171450" algn="ctr">
              <a:buFont typeface="Wingdings" pitchFamily="2" charset="2"/>
              <a:buChar char="Ø"/>
            </a:pP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559071" y="4469548"/>
            <a:ext cx="5760640" cy="504056"/>
          </a:xfrm>
          <a:prstGeom prst="downArrow">
            <a:avLst/>
          </a:prstGeom>
          <a:solidFill>
            <a:srgbClr val="A5002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669" y="7507138"/>
            <a:ext cx="6926263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Рисунок 27" descr="000462_ac65438a3583b416244a8042d2047877_work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696" y="8375517"/>
            <a:ext cx="383952" cy="285052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9" name="Прямоугольник 18"/>
          <p:cNvSpPr/>
          <p:nvPr/>
        </p:nvSpPr>
        <p:spPr>
          <a:xfrm>
            <a:off x="570649" y="8269137"/>
            <a:ext cx="602670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300" dirty="0" smtClean="0">
                <a:solidFill>
                  <a:srgbClr val="006666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300" dirty="0">
                <a:solidFill>
                  <a:srgbClr val="006666"/>
                </a:solidFill>
                <a:latin typeface="Arial" pitchFamily="34" charset="0"/>
                <a:cs typeface="Arial" pitchFamily="34" charset="0"/>
              </a:rPr>
              <a:t>Жодинский городской отдел</a:t>
            </a:r>
            <a:r>
              <a:rPr lang="ru-RU" sz="1300" dirty="0" smtClean="0">
                <a:solidFill>
                  <a:srgbClr val="006666"/>
                </a:solidFill>
                <a:latin typeface="Arial" pitchFamily="34" charset="0"/>
                <a:cs typeface="Arial" pitchFamily="34" charset="0"/>
              </a:rPr>
              <a:t> Минского областного управления Фонда </a:t>
            </a:r>
            <a:r>
              <a:rPr lang="ru-RU" sz="1300" dirty="0">
                <a:solidFill>
                  <a:srgbClr val="006666"/>
                </a:solidFill>
                <a:latin typeface="Arial" pitchFamily="34" charset="0"/>
                <a:cs typeface="Arial" pitchFamily="34" charset="0"/>
              </a:rPr>
              <a:t>социальной защиты </a:t>
            </a:r>
            <a:r>
              <a:rPr lang="ru-RU" sz="1300" dirty="0" smtClean="0">
                <a:solidFill>
                  <a:srgbClr val="006666"/>
                </a:solidFill>
                <a:latin typeface="Arial" pitchFamily="34" charset="0"/>
                <a:cs typeface="Arial" pitchFamily="34" charset="0"/>
              </a:rPr>
              <a:t>населения</a:t>
            </a:r>
            <a:endParaRPr lang="ru-RU" sz="1300" dirty="0">
              <a:solidFill>
                <a:srgbClr val="00666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910" y="2627784"/>
            <a:ext cx="6935788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Скругленный прямоугольник 34"/>
          <p:cNvSpPr/>
          <p:nvPr/>
        </p:nvSpPr>
        <p:spPr>
          <a:xfrm>
            <a:off x="4653136" y="6243347"/>
            <a:ext cx="1872208" cy="1104991"/>
          </a:xfrm>
          <a:prstGeom prst="roundRect">
            <a:avLst/>
          </a:prstGeom>
          <a:solidFill>
            <a:schemeClr val="bg1"/>
          </a:solidFill>
          <a:ln>
            <a:solidFill>
              <a:srgbClr val="A50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4509120" y="6228184"/>
            <a:ext cx="19442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800" b="1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ctr">
              <a:buFont typeface="Wingdings" pitchFamily="2" charset="2"/>
              <a:buChar char="Ø"/>
            </a:pPr>
            <a:r>
              <a:rPr lang="ru-RU" sz="1300" b="1" dirty="0" smtClean="0">
                <a:latin typeface="Arial" pitchFamily="34" charset="0"/>
                <a:cs typeface="Arial" pitchFamily="34" charset="0"/>
              </a:rPr>
              <a:t>получение  будущей пенсии в минимальном размере</a:t>
            </a:r>
            <a:endParaRPr lang="ru-RU" sz="13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6522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765</TotalTime>
  <Words>42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Аспект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Бердникова Юлия Николаевна</dc:creator>
  <cp:lastModifiedBy>Кулагина Наталья Александровна</cp:lastModifiedBy>
  <cp:revision>19</cp:revision>
  <cp:lastPrinted>2024-09-18T08:29:51Z</cp:lastPrinted>
  <dcterms:created xsi:type="dcterms:W3CDTF">2021-07-26T13:48:20Z</dcterms:created>
  <dcterms:modified xsi:type="dcterms:W3CDTF">2024-09-18T08:30:05Z</dcterms:modified>
</cp:coreProperties>
</file>