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18288000" cy="10287000"/>
  <p:notesSz cx="6858000" cy="9144000"/>
  <p:embeddedFontLst>
    <p:embeddedFont>
      <p:font typeface="Arimo Bold" panose="020B0604020202020204" charset="0"/>
      <p:bold r:id="rId10"/>
    </p:embeddedFont>
    <p:embeddedFont>
      <p:font typeface="Noto Serif" panose="020B0604020202020204" charset="0"/>
      <p:regular r:id="rId11"/>
    </p:embeddedFont>
    <p:embeddedFont>
      <p:font typeface="Oswald Bold" panose="020B0604020202020204" charset="-52"/>
      <p:bold r:id="rId12"/>
    </p:embeddedFont>
    <p:embeddedFont>
      <p:font typeface="Noto Serif Bold" panose="020B0604020202020204" charset="0"/>
      <p:regular r:id="rId13"/>
    </p:embeddedFont>
    <p:embeddedFont>
      <p:font typeface="Calibri" panose="020F0502020204030204" pitchFamily="34" charset="0"/>
      <p:regular r:id="rId14"/>
      <p:bold r:id="rId15"/>
      <p:italic r:id="rId16"/>
      <p:boldItalic r:id="rId17"/>
    </p:embeddedFont>
    <p:embeddedFont>
      <p:font typeface="Noto Serif Bold Italics" panose="020B0604020202020204" charset="0"/>
      <p:regular r:id="rId18"/>
    </p:embeddedFont>
    <p:embeddedFont>
      <p:font typeface="Noto Serif Italics" panose="020B0604020202020204" charset="0"/>
      <p:regular r:id="rId19"/>
    </p:embeddedFont>
    <p:embeddedFont>
      <p:font typeface="Oswald" panose="020B0604020202020204" charset="-52"/>
      <p:regular r:id="rId20"/>
      <p:bold r:id="rId21"/>
      <p:italic r:id="rId22"/>
      <p:boldItalic r:id="rId23"/>
    </p:embeddedFont>
    <p:embeddedFont>
      <p:font typeface="Arimo" panose="020B0604020202020204" charset="0"/>
      <p:regular r:id="rId24"/>
      <p:bold r:id="rId25"/>
      <p:italic r:id="rId26"/>
      <p:boldItalic r:id="rId27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2" autoAdjust="0"/>
  </p:normalViewPr>
  <p:slideViewPr>
    <p:cSldViewPr>
      <p:cViewPr>
        <p:scale>
          <a:sx n="50" d="100"/>
          <a:sy n="50" d="100"/>
        </p:scale>
        <p:origin x="-1914" y="-86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4.fntdata"/><Relationship Id="rId18" Type="http://schemas.openxmlformats.org/officeDocument/2006/relationships/font" Target="fonts/font9.fntdata"/><Relationship Id="rId26" Type="http://schemas.openxmlformats.org/officeDocument/2006/relationships/font" Target="fonts/font17.fntdata"/><Relationship Id="rId3" Type="http://schemas.openxmlformats.org/officeDocument/2006/relationships/slide" Target="slides/slide2.xml"/><Relationship Id="rId21" Type="http://schemas.openxmlformats.org/officeDocument/2006/relationships/font" Target="fonts/font12.fntdata"/><Relationship Id="rId7" Type="http://schemas.openxmlformats.org/officeDocument/2006/relationships/slide" Target="slides/slide6.xml"/><Relationship Id="rId12" Type="http://schemas.openxmlformats.org/officeDocument/2006/relationships/font" Target="fonts/font3.fntdata"/><Relationship Id="rId17" Type="http://schemas.openxmlformats.org/officeDocument/2006/relationships/font" Target="fonts/font8.fntdata"/><Relationship Id="rId25" Type="http://schemas.openxmlformats.org/officeDocument/2006/relationships/font" Target="fonts/font16.fntdata"/><Relationship Id="rId2" Type="http://schemas.openxmlformats.org/officeDocument/2006/relationships/slide" Target="slides/slide1.xml"/><Relationship Id="rId16" Type="http://schemas.openxmlformats.org/officeDocument/2006/relationships/font" Target="fonts/font7.fntdata"/><Relationship Id="rId20" Type="http://schemas.openxmlformats.org/officeDocument/2006/relationships/font" Target="fonts/font11.fntdata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2.fntdata"/><Relationship Id="rId24" Type="http://schemas.openxmlformats.org/officeDocument/2006/relationships/font" Target="fonts/font15.fntdata"/><Relationship Id="rId5" Type="http://schemas.openxmlformats.org/officeDocument/2006/relationships/slide" Target="slides/slide4.xml"/><Relationship Id="rId15" Type="http://schemas.openxmlformats.org/officeDocument/2006/relationships/font" Target="fonts/font6.fntdata"/><Relationship Id="rId23" Type="http://schemas.openxmlformats.org/officeDocument/2006/relationships/font" Target="fonts/font14.fntdata"/><Relationship Id="rId28" Type="http://schemas.openxmlformats.org/officeDocument/2006/relationships/presProps" Target="presProps.xml"/><Relationship Id="rId10" Type="http://schemas.openxmlformats.org/officeDocument/2006/relationships/font" Target="fonts/font1.fntdata"/><Relationship Id="rId19" Type="http://schemas.openxmlformats.org/officeDocument/2006/relationships/font" Target="fonts/font10.fntdata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5.fntdata"/><Relationship Id="rId22" Type="http://schemas.openxmlformats.org/officeDocument/2006/relationships/font" Target="fonts/font13.fntdata"/><Relationship Id="rId27" Type="http://schemas.openxmlformats.org/officeDocument/2006/relationships/font" Target="fonts/font18.fntdata"/><Relationship Id="rId30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8/16/2023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8/16/2023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8/16/2023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8/16/2023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8/16/2023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8/16/2023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8/16/2023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svg"/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png"/><Relationship Id="rId10" Type="http://schemas.openxmlformats.org/officeDocument/2006/relationships/image" Target="../media/image7.svg"/><Relationship Id="rId4" Type="http://schemas.openxmlformats.org/officeDocument/2006/relationships/image" Target="../media/image7.svg"/><Relationship Id="rId9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svg"/><Relationship Id="rId3" Type="http://schemas.openxmlformats.org/officeDocument/2006/relationships/image" Target="../media/image6.png"/><Relationship Id="rId7" Type="http://schemas.openxmlformats.org/officeDocument/2006/relationships/image" Target="../media/image11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svg"/><Relationship Id="rId5" Type="http://schemas.openxmlformats.org/officeDocument/2006/relationships/image" Target="../media/image10.png"/><Relationship Id="rId10" Type="http://schemas.openxmlformats.org/officeDocument/2006/relationships/image" Target="../media/image18.svg"/><Relationship Id="rId4" Type="http://schemas.openxmlformats.org/officeDocument/2006/relationships/image" Target="../media/image7.svg"/><Relationship Id="rId9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svg"/><Relationship Id="rId7" Type="http://schemas.openxmlformats.org/officeDocument/2006/relationships/image" Target="../media/image15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.png"/><Relationship Id="rId5" Type="http://schemas.openxmlformats.org/officeDocument/2006/relationships/image" Target="../media/image22.svg"/><Relationship Id="rId4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sv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.png"/><Relationship Id="rId4" Type="http://schemas.openxmlformats.org/officeDocument/2006/relationships/image" Target="../media/image1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7980676" y="-1162627"/>
            <a:ext cx="15501960" cy="6864768"/>
            <a:chOff x="0" y="0"/>
            <a:chExt cx="812800" cy="359934"/>
          </a:xfrm>
        </p:grpSpPr>
        <p:sp>
          <p:nvSpPr>
            <p:cNvPr id="3" name="Freeform 3"/>
            <p:cNvSpPr/>
            <p:nvPr/>
          </p:nvSpPr>
          <p:spPr>
            <a:xfrm>
              <a:off x="6031" y="0"/>
              <a:ext cx="800737" cy="359934"/>
            </a:xfrm>
            <a:custGeom>
              <a:avLst/>
              <a:gdLst/>
              <a:ahLst/>
              <a:cxnLst/>
              <a:rect l="l" t="t" r="r" b="b"/>
              <a:pathLst>
                <a:path w="800737" h="359934">
                  <a:moveTo>
                    <a:pt x="588087" y="0"/>
                  </a:moveTo>
                  <a:lnTo>
                    <a:pt x="9451" y="0"/>
                  </a:lnTo>
                  <a:cubicBezTo>
                    <a:pt x="6237" y="0"/>
                    <a:pt x="3265" y="1706"/>
                    <a:pt x="1645" y="4481"/>
                  </a:cubicBezTo>
                  <a:cubicBezTo>
                    <a:pt x="25" y="7257"/>
                    <a:pt x="0" y="10683"/>
                    <a:pt x="1580" y="13482"/>
                  </a:cubicBezTo>
                  <a:lnTo>
                    <a:pt x="189558" y="346452"/>
                  </a:lnTo>
                  <a:cubicBezTo>
                    <a:pt x="194261" y="354782"/>
                    <a:pt x="203085" y="359934"/>
                    <a:pt x="212651" y="359934"/>
                  </a:cubicBezTo>
                  <a:lnTo>
                    <a:pt x="791287" y="359934"/>
                  </a:lnTo>
                  <a:cubicBezTo>
                    <a:pt x="794501" y="359934"/>
                    <a:pt x="797473" y="358228"/>
                    <a:pt x="799093" y="355453"/>
                  </a:cubicBezTo>
                  <a:cubicBezTo>
                    <a:pt x="800713" y="352677"/>
                    <a:pt x="800738" y="349251"/>
                    <a:pt x="799158" y="346452"/>
                  </a:cubicBezTo>
                  <a:lnTo>
                    <a:pt x="611180" y="13482"/>
                  </a:lnTo>
                  <a:cubicBezTo>
                    <a:pt x="606477" y="5152"/>
                    <a:pt x="597653" y="0"/>
                    <a:pt x="588087" y="0"/>
                  </a:cubicBezTo>
                  <a:close/>
                </a:path>
              </a:pathLst>
            </a:custGeom>
            <a:solidFill>
              <a:srgbClr val="37BEB0"/>
            </a:solidFill>
          </p:spPr>
        </p:sp>
        <p:sp>
          <p:nvSpPr>
            <p:cNvPr id="4" name="TextBox 4"/>
            <p:cNvSpPr txBox="1"/>
            <p:nvPr/>
          </p:nvSpPr>
          <p:spPr>
            <a:xfrm>
              <a:off x="101600" y="-57150"/>
              <a:ext cx="609600" cy="6667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9907599" y="6597491"/>
            <a:ext cx="19260483" cy="5181616"/>
            <a:chOff x="0" y="0"/>
            <a:chExt cx="812800" cy="218666"/>
          </a:xfrm>
        </p:grpSpPr>
        <p:sp>
          <p:nvSpPr>
            <p:cNvPr id="6" name="Freeform 6"/>
            <p:cNvSpPr/>
            <p:nvPr/>
          </p:nvSpPr>
          <p:spPr>
            <a:xfrm>
              <a:off x="12597" y="0"/>
              <a:ext cx="787606" cy="218666"/>
            </a:xfrm>
            <a:custGeom>
              <a:avLst/>
              <a:gdLst/>
              <a:ahLst/>
              <a:cxnLst/>
              <a:rect l="l" t="t" r="r" b="b"/>
              <a:pathLst>
                <a:path w="787606" h="218666">
                  <a:moveTo>
                    <a:pt x="573287" y="0"/>
                  </a:moveTo>
                  <a:lnTo>
                    <a:pt x="11119" y="0"/>
                  </a:lnTo>
                  <a:cubicBezTo>
                    <a:pt x="7007" y="0"/>
                    <a:pt x="3286" y="2437"/>
                    <a:pt x="1643" y="6206"/>
                  </a:cubicBezTo>
                  <a:cubicBezTo>
                    <a:pt x="0" y="9976"/>
                    <a:pt x="748" y="14360"/>
                    <a:pt x="3547" y="17373"/>
                  </a:cubicBezTo>
                  <a:lnTo>
                    <a:pt x="174459" y="201294"/>
                  </a:lnTo>
                  <a:cubicBezTo>
                    <a:pt x="184754" y="212372"/>
                    <a:pt x="199195" y="218666"/>
                    <a:pt x="214319" y="218666"/>
                  </a:cubicBezTo>
                  <a:lnTo>
                    <a:pt x="776487" y="218666"/>
                  </a:lnTo>
                  <a:cubicBezTo>
                    <a:pt x="780599" y="218666"/>
                    <a:pt x="784320" y="216229"/>
                    <a:pt x="785963" y="212460"/>
                  </a:cubicBezTo>
                  <a:cubicBezTo>
                    <a:pt x="787606" y="208690"/>
                    <a:pt x="786858" y="204306"/>
                    <a:pt x="784059" y="201294"/>
                  </a:cubicBezTo>
                  <a:lnTo>
                    <a:pt x="613147" y="17373"/>
                  </a:lnTo>
                  <a:cubicBezTo>
                    <a:pt x="602852" y="6294"/>
                    <a:pt x="588411" y="0"/>
                    <a:pt x="573287" y="0"/>
                  </a:cubicBezTo>
                  <a:close/>
                </a:path>
              </a:pathLst>
            </a:custGeom>
            <a:solidFill>
              <a:srgbClr val="37BEB0"/>
            </a:solidFill>
          </p:spPr>
        </p:sp>
        <p:sp>
          <p:nvSpPr>
            <p:cNvPr id="7" name="TextBox 7"/>
            <p:cNvSpPr txBox="1"/>
            <p:nvPr/>
          </p:nvSpPr>
          <p:spPr>
            <a:xfrm>
              <a:off x="101600" y="-57150"/>
              <a:ext cx="609600" cy="6667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8" name="Group 8"/>
          <p:cNvGrpSpPr/>
          <p:nvPr/>
        </p:nvGrpSpPr>
        <p:grpSpPr>
          <a:xfrm rot="-7893786">
            <a:off x="7752262" y="6463018"/>
            <a:ext cx="17007447" cy="4575485"/>
            <a:chOff x="0" y="0"/>
            <a:chExt cx="812800" cy="218666"/>
          </a:xfrm>
        </p:grpSpPr>
        <p:sp>
          <p:nvSpPr>
            <p:cNvPr id="9" name="Freeform 9"/>
            <p:cNvSpPr/>
            <p:nvPr/>
          </p:nvSpPr>
          <p:spPr>
            <a:xfrm>
              <a:off x="10639" y="0"/>
              <a:ext cx="791522" cy="218666"/>
            </a:xfrm>
            <a:custGeom>
              <a:avLst/>
              <a:gdLst/>
              <a:ahLst/>
              <a:cxnLst/>
              <a:rect l="l" t="t" r="r" b="b"/>
              <a:pathLst>
                <a:path w="791522" h="218666">
                  <a:moveTo>
                    <a:pt x="578932" y="0"/>
                  </a:moveTo>
                  <a:lnTo>
                    <a:pt x="9390" y="0"/>
                  </a:lnTo>
                  <a:cubicBezTo>
                    <a:pt x="5917" y="0"/>
                    <a:pt x="2775" y="2058"/>
                    <a:pt x="1388" y="5242"/>
                  </a:cubicBezTo>
                  <a:cubicBezTo>
                    <a:pt x="0" y="8425"/>
                    <a:pt x="631" y="12128"/>
                    <a:pt x="2995" y="14672"/>
                  </a:cubicBezTo>
                  <a:lnTo>
                    <a:pt x="178927" y="203994"/>
                  </a:lnTo>
                  <a:cubicBezTo>
                    <a:pt x="187621" y="213350"/>
                    <a:pt x="199818" y="218666"/>
                    <a:pt x="212590" y="218666"/>
                  </a:cubicBezTo>
                  <a:lnTo>
                    <a:pt x="782132" y="218666"/>
                  </a:lnTo>
                  <a:cubicBezTo>
                    <a:pt x="785605" y="218666"/>
                    <a:pt x="788747" y="216608"/>
                    <a:pt x="790134" y="213424"/>
                  </a:cubicBezTo>
                  <a:cubicBezTo>
                    <a:pt x="791522" y="210241"/>
                    <a:pt x="790891" y="206538"/>
                    <a:pt x="788527" y="203994"/>
                  </a:cubicBezTo>
                  <a:lnTo>
                    <a:pt x="612595" y="14672"/>
                  </a:lnTo>
                  <a:cubicBezTo>
                    <a:pt x="603901" y="5316"/>
                    <a:pt x="591704" y="0"/>
                    <a:pt x="578932" y="0"/>
                  </a:cubicBezTo>
                  <a:close/>
                </a:path>
              </a:pathLst>
            </a:custGeom>
            <a:solidFill>
              <a:srgbClr val="1F625A"/>
            </a:solidFill>
          </p:spPr>
        </p:sp>
        <p:sp>
          <p:nvSpPr>
            <p:cNvPr id="10" name="TextBox 10"/>
            <p:cNvSpPr txBox="1"/>
            <p:nvPr/>
          </p:nvSpPr>
          <p:spPr>
            <a:xfrm>
              <a:off x="101600" y="-57150"/>
              <a:ext cx="609600" cy="6667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11" name="Group 11"/>
          <p:cNvGrpSpPr/>
          <p:nvPr/>
        </p:nvGrpSpPr>
        <p:grpSpPr>
          <a:xfrm>
            <a:off x="8902488" y="1098576"/>
            <a:ext cx="1241057" cy="1241057"/>
            <a:chOff x="0" y="0"/>
            <a:chExt cx="812800" cy="812800"/>
          </a:xfrm>
        </p:grpSpPr>
        <p:sp>
          <p:nvSpPr>
            <p:cNvPr id="12" name="Freeform 12"/>
            <p:cNvSpPr/>
            <p:nvPr/>
          </p:nvSpPr>
          <p:spPr>
            <a:xfrm>
              <a:off x="1813" y="0"/>
              <a:ext cx="809173" cy="812800"/>
            </a:xfrm>
            <a:custGeom>
              <a:avLst/>
              <a:gdLst/>
              <a:ahLst/>
              <a:cxnLst/>
              <a:rect l="l" t="t" r="r" b="b"/>
              <a:pathLst>
                <a:path w="809173" h="812800">
                  <a:moveTo>
                    <a:pt x="404587" y="0"/>
                  </a:moveTo>
                  <a:cubicBezTo>
                    <a:pt x="628326" y="1001"/>
                    <a:pt x="809174" y="182659"/>
                    <a:pt x="809174" y="406400"/>
                  </a:cubicBezTo>
                  <a:cubicBezTo>
                    <a:pt x="809174" y="630141"/>
                    <a:pt x="628326" y="811799"/>
                    <a:pt x="404587" y="812800"/>
                  </a:cubicBezTo>
                  <a:cubicBezTo>
                    <a:pt x="180848" y="811799"/>
                    <a:pt x="0" y="630141"/>
                    <a:pt x="0" y="406400"/>
                  </a:cubicBezTo>
                  <a:cubicBezTo>
                    <a:pt x="0" y="182659"/>
                    <a:pt x="180848" y="1001"/>
                    <a:pt x="404587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029D94">
                    <a:alpha val="100000"/>
                  </a:srgbClr>
                </a:gs>
                <a:gs pos="100000">
                  <a:srgbClr val="0C746E">
                    <a:alpha val="100000"/>
                  </a:srgbClr>
                </a:gs>
              </a:gsLst>
              <a:lin ang="0"/>
            </a:gradFill>
          </p:spPr>
        </p:sp>
        <p:sp>
          <p:nvSpPr>
            <p:cNvPr id="13" name="TextBox 13"/>
            <p:cNvSpPr txBox="1"/>
            <p:nvPr/>
          </p:nvSpPr>
          <p:spPr>
            <a:xfrm>
              <a:off x="76200" y="19050"/>
              <a:ext cx="660400" cy="7175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14" name="Group 14"/>
          <p:cNvGrpSpPr/>
          <p:nvPr/>
        </p:nvGrpSpPr>
        <p:grpSpPr>
          <a:xfrm>
            <a:off x="-4983316" y="9909897"/>
            <a:ext cx="12352291" cy="1392272"/>
            <a:chOff x="0" y="0"/>
            <a:chExt cx="1940015" cy="218666"/>
          </a:xfrm>
        </p:grpSpPr>
        <p:sp>
          <p:nvSpPr>
            <p:cNvPr id="15" name="Freeform 15"/>
            <p:cNvSpPr/>
            <p:nvPr/>
          </p:nvSpPr>
          <p:spPr>
            <a:xfrm>
              <a:off x="0" y="0"/>
              <a:ext cx="1940015" cy="218666"/>
            </a:xfrm>
            <a:custGeom>
              <a:avLst/>
              <a:gdLst/>
              <a:ahLst/>
              <a:cxnLst/>
              <a:rect l="l" t="t" r="r" b="b"/>
              <a:pathLst>
                <a:path w="1940015" h="218666">
                  <a:moveTo>
                    <a:pt x="1736815" y="0"/>
                  </a:moveTo>
                  <a:lnTo>
                    <a:pt x="0" y="0"/>
                  </a:lnTo>
                  <a:lnTo>
                    <a:pt x="203200" y="218666"/>
                  </a:lnTo>
                  <a:lnTo>
                    <a:pt x="1940015" y="218666"/>
                  </a:lnTo>
                  <a:lnTo>
                    <a:pt x="1736815" y="0"/>
                  </a:lnTo>
                  <a:close/>
                </a:path>
              </a:pathLst>
            </a:custGeom>
            <a:gradFill rotWithShape="1">
              <a:gsLst>
                <a:gs pos="0">
                  <a:srgbClr val="029D94">
                    <a:alpha val="100000"/>
                  </a:srgbClr>
                </a:gs>
                <a:gs pos="100000">
                  <a:srgbClr val="0C746E">
                    <a:alpha val="100000"/>
                  </a:srgbClr>
                </a:gs>
              </a:gsLst>
              <a:lin ang="0"/>
            </a:gradFill>
            <a:ln>
              <a:noFill/>
            </a:ln>
          </p:spPr>
        </p:sp>
        <p:sp>
          <p:nvSpPr>
            <p:cNvPr id="16" name="TextBox 16"/>
            <p:cNvSpPr txBox="1"/>
            <p:nvPr/>
          </p:nvSpPr>
          <p:spPr>
            <a:xfrm>
              <a:off x="101600" y="-57150"/>
              <a:ext cx="609600" cy="6667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lvl="0" indent="0"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17" name="Group 17"/>
          <p:cNvGrpSpPr>
            <a:grpSpLocks noChangeAspect="1"/>
          </p:cNvGrpSpPr>
          <p:nvPr/>
        </p:nvGrpSpPr>
        <p:grpSpPr>
          <a:xfrm>
            <a:off x="10143546" y="-610114"/>
            <a:ext cx="10599801" cy="9868414"/>
            <a:chOff x="0" y="0"/>
            <a:chExt cx="6350000" cy="5911850"/>
          </a:xfrm>
        </p:grpSpPr>
        <p:sp>
          <p:nvSpPr>
            <p:cNvPr id="18" name="Freeform 18"/>
            <p:cNvSpPr/>
            <p:nvPr/>
          </p:nvSpPr>
          <p:spPr>
            <a:xfrm>
              <a:off x="-68580" y="0"/>
              <a:ext cx="6417310" cy="5911850"/>
            </a:xfrm>
            <a:custGeom>
              <a:avLst/>
              <a:gdLst/>
              <a:ahLst/>
              <a:cxnLst/>
              <a:rect l="l" t="t" r="r" b="b"/>
              <a:pathLst>
                <a:path w="6417310" h="5911850">
                  <a:moveTo>
                    <a:pt x="1215390" y="402590"/>
                  </a:moveTo>
                  <a:lnTo>
                    <a:pt x="177800" y="2192020"/>
                  </a:lnTo>
                  <a:cubicBezTo>
                    <a:pt x="0" y="2498090"/>
                    <a:pt x="43180" y="2884170"/>
                    <a:pt x="283210" y="3144520"/>
                  </a:cubicBezTo>
                  <a:lnTo>
                    <a:pt x="2594610" y="5651500"/>
                  </a:lnTo>
                  <a:cubicBezTo>
                    <a:pt x="2747010" y="5817870"/>
                    <a:pt x="2962910" y="5911850"/>
                    <a:pt x="3187700" y="5911850"/>
                  </a:cubicBezTo>
                  <a:lnTo>
                    <a:pt x="5609590" y="5911850"/>
                  </a:lnTo>
                  <a:cubicBezTo>
                    <a:pt x="6055360" y="5911850"/>
                    <a:pt x="6417310" y="5549900"/>
                    <a:pt x="6417310" y="5104130"/>
                  </a:cubicBezTo>
                  <a:lnTo>
                    <a:pt x="6417310" y="1891030"/>
                  </a:lnTo>
                  <a:cubicBezTo>
                    <a:pt x="6417310" y="1724660"/>
                    <a:pt x="6366510" y="1562100"/>
                    <a:pt x="6269990" y="1426210"/>
                  </a:cubicBezTo>
                  <a:lnTo>
                    <a:pt x="5507990" y="342900"/>
                  </a:lnTo>
                  <a:cubicBezTo>
                    <a:pt x="5356860" y="128270"/>
                    <a:pt x="5110480" y="0"/>
                    <a:pt x="4847590" y="0"/>
                  </a:cubicBezTo>
                  <a:lnTo>
                    <a:pt x="1913890" y="0"/>
                  </a:lnTo>
                  <a:cubicBezTo>
                    <a:pt x="1625600" y="0"/>
                    <a:pt x="1358900" y="153670"/>
                    <a:pt x="1215390" y="402590"/>
                  </a:cubicBezTo>
                  <a:close/>
                </a:path>
              </a:pathLst>
            </a:custGeom>
            <a:solidFill>
              <a:srgbClr val="FFFFFF"/>
            </a:solidFill>
            <a:ln w="12700">
              <a:solidFill>
                <a:srgbClr val="000000"/>
              </a:solidFill>
            </a:ln>
          </p:spPr>
        </p:sp>
      </p:grpSp>
      <p:grpSp>
        <p:nvGrpSpPr>
          <p:cNvPr id="19" name="Group 19"/>
          <p:cNvGrpSpPr>
            <a:grpSpLocks noChangeAspect="1"/>
          </p:cNvGrpSpPr>
          <p:nvPr/>
        </p:nvGrpSpPr>
        <p:grpSpPr>
          <a:xfrm>
            <a:off x="10346282" y="-508844"/>
            <a:ext cx="10320864" cy="9608724"/>
            <a:chOff x="0" y="0"/>
            <a:chExt cx="6350000" cy="5911850"/>
          </a:xfrm>
        </p:grpSpPr>
        <p:sp>
          <p:nvSpPr>
            <p:cNvPr id="20" name="Freeform 20"/>
            <p:cNvSpPr/>
            <p:nvPr/>
          </p:nvSpPr>
          <p:spPr>
            <a:xfrm>
              <a:off x="-68580" y="0"/>
              <a:ext cx="6417310" cy="5911850"/>
            </a:xfrm>
            <a:custGeom>
              <a:avLst/>
              <a:gdLst/>
              <a:ahLst/>
              <a:cxnLst/>
              <a:rect l="l" t="t" r="r" b="b"/>
              <a:pathLst>
                <a:path w="6417310" h="5911850">
                  <a:moveTo>
                    <a:pt x="1215390" y="402590"/>
                  </a:moveTo>
                  <a:lnTo>
                    <a:pt x="177800" y="2192020"/>
                  </a:lnTo>
                  <a:cubicBezTo>
                    <a:pt x="0" y="2498090"/>
                    <a:pt x="43180" y="2884170"/>
                    <a:pt x="283210" y="3144520"/>
                  </a:cubicBezTo>
                  <a:lnTo>
                    <a:pt x="2594610" y="5651500"/>
                  </a:lnTo>
                  <a:cubicBezTo>
                    <a:pt x="2747010" y="5817870"/>
                    <a:pt x="2962910" y="5911850"/>
                    <a:pt x="3187700" y="5911850"/>
                  </a:cubicBezTo>
                  <a:lnTo>
                    <a:pt x="5609590" y="5911850"/>
                  </a:lnTo>
                  <a:cubicBezTo>
                    <a:pt x="6055360" y="5911850"/>
                    <a:pt x="6417310" y="5549900"/>
                    <a:pt x="6417310" y="5104130"/>
                  </a:cubicBezTo>
                  <a:lnTo>
                    <a:pt x="6417310" y="1891030"/>
                  </a:lnTo>
                  <a:cubicBezTo>
                    <a:pt x="6417310" y="1724660"/>
                    <a:pt x="6366510" y="1562100"/>
                    <a:pt x="6269990" y="1426210"/>
                  </a:cubicBezTo>
                  <a:lnTo>
                    <a:pt x="5507990" y="342900"/>
                  </a:lnTo>
                  <a:cubicBezTo>
                    <a:pt x="5356860" y="128270"/>
                    <a:pt x="5110480" y="0"/>
                    <a:pt x="4847590" y="0"/>
                  </a:cubicBezTo>
                  <a:lnTo>
                    <a:pt x="1913890" y="0"/>
                  </a:lnTo>
                  <a:cubicBezTo>
                    <a:pt x="1625600" y="0"/>
                    <a:pt x="1358900" y="153670"/>
                    <a:pt x="1215390" y="402590"/>
                  </a:cubicBezTo>
                  <a:close/>
                </a:path>
              </a:pathLst>
            </a:custGeom>
            <a:blipFill>
              <a:blip r:embed="rId2"/>
              <a:stretch>
                <a:fillRect l="-37492" r="-2279"/>
              </a:stretch>
            </a:blipFill>
          </p:spPr>
        </p:sp>
      </p:grpSp>
      <p:sp>
        <p:nvSpPr>
          <p:cNvPr id="21" name="TextBox 21"/>
          <p:cNvSpPr txBox="1"/>
          <p:nvPr/>
        </p:nvSpPr>
        <p:spPr>
          <a:xfrm>
            <a:off x="1028700" y="3810465"/>
            <a:ext cx="8878899" cy="249021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4902"/>
              </a:lnSpc>
              <a:spcBef>
                <a:spcPct val="0"/>
              </a:spcBef>
            </a:pPr>
            <a:r>
              <a:rPr lang="en-US" sz="4300" u="none" strike="noStrike" spc="86">
                <a:solidFill>
                  <a:srgbClr val="3BB1A2"/>
                </a:solidFill>
                <a:latin typeface="Oswald"/>
              </a:rPr>
              <a:t>ПРИНЯТЫЕ ИЗМЕНЕНИЯ В ПОЛОЖЕНИЕ </a:t>
            </a:r>
          </a:p>
          <a:p>
            <a:pPr marL="0" lvl="0" indent="0" algn="l">
              <a:lnSpc>
                <a:spcPts val="4902"/>
              </a:lnSpc>
              <a:spcBef>
                <a:spcPct val="0"/>
              </a:spcBef>
            </a:pPr>
            <a:r>
              <a:rPr lang="en-US" sz="4300" u="none" strike="noStrike" spc="86">
                <a:solidFill>
                  <a:srgbClr val="3BB1A2"/>
                </a:solidFill>
                <a:latin typeface="Oswald"/>
              </a:rPr>
              <a:t>О ПОРЯДКЕ ОБЕСПЕЧЕНИЯ ПОСОБИЯМИ ПО ВРЕМЕННОЙ НЕТРУДОСПОСОБНОСТИ И ПО БЕРЕМЕННОСТИ И РОДАМ</a:t>
            </a:r>
          </a:p>
        </p:txBody>
      </p:sp>
      <p:sp>
        <p:nvSpPr>
          <p:cNvPr id="22" name="TextBox 22"/>
          <p:cNvSpPr txBox="1"/>
          <p:nvPr/>
        </p:nvSpPr>
        <p:spPr>
          <a:xfrm>
            <a:off x="1028700" y="8863148"/>
            <a:ext cx="1659130" cy="39269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3036"/>
              </a:lnSpc>
              <a:spcBef>
                <a:spcPct val="0"/>
              </a:spcBef>
            </a:pPr>
            <a:r>
              <a:rPr lang="en-US" sz="2919" u="none" strike="noStrike">
                <a:solidFill>
                  <a:srgbClr val="382A40"/>
                </a:solidFill>
                <a:latin typeface="Noto Serif Bold"/>
              </a:rPr>
              <a:t>2023 год</a:t>
            </a:r>
          </a:p>
        </p:txBody>
      </p:sp>
      <p:sp>
        <p:nvSpPr>
          <p:cNvPr id="23" name="TextBox 23"/>
          <p:cNvSpPr txBox="1"/>
          <p:nvPr/>
        </p:nvSpPr>
        <p:spPr>
          <a:xfrm>
            <a:off x="1965396" y="586627"/>
            <a:ext cx="7629964" cy="56728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444"/>
              </a:lnSpc>
            </a:pPr>
            <a:r>
              <a:rPr lang="en-US" sz="2144">
                <a:solidFill>
                  <a:srgbClr val="382A40"/>
                </a:solidFill>
                <a:latin typeface="Arimo Bold"/>
              </a:rPr>
              <a:t>Фонд социальной защиты населения</a:t>
            </a:r>
          </a:p>
          <a:p>
            <a:pPr>
              <a:lnSpc>
                <a:spcPts val="1988"/>
              </a:lnSpc>
            </a:pPr>
            <a:r>
              <a:rPr lang="en-US" sz="1744">
                <a:solidFill>
                  <a:srgbClr val="382A40"/>
                </a:solidFill>
                <a:latin typeface="Arimo"/>
              </a:rPr>
              <a:t>Министерства труда и социальной защиты Республики Беларусь</a:t>
            </a:r>
          </a:p>
        </p:txBody>
      </p:sp>
      <p:sp>
        <p:nvSpPr>
          <p:cNvPr id="24" name="Freeform 24"/>
          <p:cNvSpPr/>
          <p:nvPr/>
        </p:nvSpPr>
        <p:spPr>
          <a:xfrm>
            <a:off x="1028700" y="463962"/>
            <a:ext cx="936696" cy="812613"/>
          </a:xfrm>
          <a:custGeom>
            <a:avLst/>
            <a:gdLst/>
            <a:ahLst/>
            <a:cxnLst/>
            <a:rect l="l" t="t" r="r" b="b"/>
            <a:pathLst>
              <a:path w="936696" h="812613">
                <a:moveTo>
                  <a:pt x="0" y="0"/>
                </a:moveTo>
                <a:lnTo>
                  <a:pt x="936696" y="0"/>
                </a:lnTo>
                <a:lnTo>
                  <a:pt x="936696" y="812613"/>
                </a:lnTo>
                <a:lnTo>
                  <a:pt x="0" y="812613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-18358" t="-28151" r="-18675" b="-29806"/>
            </a:stretch>
          </a:blipFill>
        </p:spPr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4755554" y="4124381"/>
            <a:ext cx="8776893" cy="0"/>
          </a:xfrm>
          <a:prstGeom prst="line">
            <a:avLst/>
          </a:prstGeom>
          <a:ln w="95250" cap="flat">
            <a:solidFill>
              <a:srgbClr val="000000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3" name="AutoShape 3"/>
          <p:cNvSpPr/>
          <p:nvPr/>
        </p:nvSpPr>
        <p:spPr>
          <a:xfrm>
            <a:off x="4766776" y="7791264"/>
            <a:ext cx="8776893" cy="0"/>
          </a:xfrm>
          <a:prstGeom prst="line">
            <a:avLst/>
          </a:prstGeom>
          <a:ln w="95250" cap="flat">
            <a:solidFill>
              <a:srgbClr val="000000"/>
            </a:solidFill>
            <a:prstDash val="solid"/>
            <a:headEnd type="none" w="sm" len="sm"/>
            <a:tailEnd type="none" w="sm" len="sm"/>
          </a:ln>
        </p:spPr>
      </p:sp>
      <p:grpSp>
        <p:nvGrpSpPr>
          <p:cNvPr id="4" name="Group 4"/>
          <p:cNvGrpSpPr/>
          <p:nvPr/>
        </p:nvGrpSpPr>
        <p:grpSpPr>
          <a:xfrm>
            <a:off x="1028700" y="3080103"/>
            <a:ext cx="5154373" cy="2126655"/>
            <a:chOff x="0" y="0"/>
            <a:chExt cx="1656615" cy="683507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1656616" cy="683507"/>
            </a:xfrm>
            <a:custGeom>
              <a:avLst/>
              <a:gdLst/>
              <a:ahLst/>
              <a:cxnLst/>
              <a:rect l="l" t="t" r="r" b="b"/>
              <a:pathLst>
                <a:path w="1656616" h="683507">
                  <a:moveTo>
                    <a:pt x="76039" y="0"/>
                  </a:moveTo>
                  <a:lnTo>
                    <a:pt x="1580576" y="0"/>
                  </a:lnTo>
                  <a:cubicBezTo>
                    <a:pt x="1600743" y="0"/>
                    <a:pt x="1620084" y="8011"/>
                    <a:pt x="1634344" y="22271"/>
                  </a:cubicBezTo>
                  <a:cubicBezTo>
                    <a:pt x="1648604" y="36532"/>
                    <a:pt x="1656616" y="55872"/>
                    <a:pt x="1656616" y="76039"/>
                  </a:cubicBezTo>
                  <a:lnTo>
                    <a:pt x="1656616" y="607468"/>
                  </a:lnTo>
                  <a:cubicBezTo>
                    <a:pt x="1656616" y="627634"/>
                    <a:pt x="1648604" y="646975"/>
                    <a:pt x="1634344" y="661235"/>
                  </a:cubicBezTo>
                  <a:cubicBezTo>
                    <a:pt x="1620084" y="675496"/>
                    <a:pt x="1600743" y="683507"/>
                    <a:pt x="1580576" y="683507"/>
                  </a:cubicBezTo>
                  <a:lnTo>
                    <a:pt x="76039" y="683507"/>
                  </a:lnTo>
                  <a:cubicBezTo>
                    <a:pt x="55872" y="683507"/>
                    <a:pt x="36532" y="675496"/>
                    <a:pt x="22271" y="661235"/>
                  </a:cubicBezTo>
                  <a:cubicBezTo>
                    <a:pt x="8011" y="646975"/>
                    <a:pt x="0" y="627634"/>
                    <a:pt x="0" y="607468"/>
                  </a:cubicBezTo>
                  <a:lnTo>
                    <a:pt x="0" y="76039"/>
                  </a:lnTo>
                  <a:cubicBezTo>
                    <a:pt x="0" y="55872"/>
                    <a:pt x="8011" y="36532"/>
                    <a:pt x="22271" y="22271"/>
                  </a:cubicBezTo>
                  <a:cubicBezTo>
                    <a:pt x="36532" y="8011"/>
                    <a:pt x="55872" y="0"/>
                    <a:pt x="76039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4DBDA9">
                    <a:alpha val="100000"/>
                  </a:srgbClr>
                </a:gs>
                <a:gs pos="100000">
                  <a:srgbClr val="3D949D">
                    <a:alpha val="100000"/>
                  </a:srgbClr>
                </a:gs>
              </a:gsLst>
              <a:lin ang="0"/>
            </a:gradFill>
          </p:spPr>
        </p:sp>
        <p:sp>
          <p:nvSpPr>
            <p:cNvPr id="6" name="TextBox 6"/>
            <p:cNvSpPr txBox="1"/>
            <p:nvPr/>
          </p:nvSpPr>
          <p:spPr>
            <a:xfrm>
              <a:off x="0" y="-57150"/>
              <a:ext cx="812800" cy="8699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7" name="Group 7"/>
          <p:cNvGrpSpPr/>
          <p:nvPr/>
        </p:nvGrpSpPr>
        <p:grpSpPr>
          <a:xfrm>
            <a:off x="1034311" y="6727937"/>
            <a:ext cx="5154373" cy="2126655"/>
            <a:chOff x="0" y="0"/>
            <a:chExt cx="1656615" cy="683507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1656616" cy="683507"/>
            </a:xfrm>
            <a:custGeom>
              <a:avLst/>
              <a:gdLst/>
              <a:ahLst/>
              <a:cxnLst/>
              <a:rect l="l" t="t" r="r" b="b"/>
              <a:pathLst>
                <a:path w="1656616" h="683507">
                  <a:moveTo>
                    <a:pt x="76039" y="0"/>
                  </a:moveTo>
                  <a:lnTo>
                    <a:pt x="1580576" y="0"/>
                  </a:lnTo>
                  <a:cubicBezTo>
                    <a:pt x="1600743" y="0"/>
                    <a:pt x="1620084" y="8011"/>
                    <a:pt x="1634344" y="22271"/>
                  </a:cubicBezTo>
                  <a:cubicBezTo>
                    <a:pt x="1648604" y="36532"/>
                    <a:pt x="1656616" y="55872"/>
                    <a:pt x="1656616" y="76039"/>
                  </a:cubicBezTo>
                  <a:lnTo>
                    <a:pt x="1656616" y="607468"/>
                  </a:lnTo>
                  <a:cubicBezTo>
                    <a:pt x="1656616" y="627634"/>
                    <a:pt x="1648604" y="646975"/>
                    <a:pt x="1634344" y="661235"/>
                  </a:cubicBezTo>
                  <a:cubicBezTo>
                    <a:pt x="1620084" y="675496"/>
                    <a:pt x="1600743" y="683507"/>
                    <a:pt x="1580576" y="683507"/>
                  </a:cubicBezTo>
                  <a:lnTo>
                    <a:pt x="76039" y="683507"/>
                  </a:lnTo>
                  <a:cubicBezTo>
                    <a:pt x="55872" y="683507"/>
                    <a:pt x="36532" y="675496"/>
                    <a:pt x="22271" y="661235"/>
                  </a:cubicBezTo>
                  <a:cubicBezTo>
                    <a:pt x="8011" y="646975"/>
                    <a:pt x="0" y="627634"/>
                    <a:pt x="0" y="607468"/>
                  </a:cubicBezTo>
                  <a:lnTo>
                    <a:pt x="0" y="76039"/>
                  </a:lnTo>
                  <a:cubicBezTo>
                    <a:pt x="0" y="55872"/>
                    <a:pt x="8011" y="36532"/>
                    <a:pt x="22271" y="22271"/>
                  </a:cubicBezTo>
                  <a:cubicBezTo>
                    <a:pt x="36532" y="8011"/>
                    <a:pt x="55872" y="0"/>
                    <a:pt x="76039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0C746E">
                    <a:alpha val="100000"/>
                  </a:srgbClr>
                </a:gs>
                <a:gs pos="100000">
                  <a:srgbClr val="029D94">
                    <a:alpha val="100000"/>
                  </a:srgbClr>
                </a:gs>
              </a:gsLst>
              <a:lin ang="0"/>
            </a:gradFill>
          </p:spPr>
        </p:sp>
        <p:sp>
          <p:nvSpPr>
            <p:cNvPr id="9" name="TextBox 9"/>
            <p:cNvSpPr txBox="1"/>
            <p:nvPr/>
          </p:nvSpPr>
          <p:spPr>
            <a:xfrm>
              <a:off x="0" y="-57150"/>
              <a:ext cx="812800" cy="8699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10" name="Group 10"/>
          <p:cNvGrpSpPr/>
          <p:nvPr/>
        </p:nvGrpSpPr>
        <p:grpSpPr>
          <a:xfrm>
            <a:off x="6569020" y="3080103"/>
            <a:ext cx="5154373" cy="2126655"/>
            <a:chOff x="0" y="0"/>
            <a:chExt cx="1656615" cy="683507"/>
          </a:xfrm>
        </p:grpSpPr>
        <p:sp>
          <p:nvSpPr>
            <p:cNvPr id="11" name="Freeform 11"/>
            <p:cNvSpPr/>
            <p:nvPr/>
          </p:nvSpPr>
          <p:spPr>
            <a:xfrm>
              <a:off x="0" y="0"/>
              <a:ext cx="1656616" cy="683507"/>
            </a:xfrm>
            <a:custGeom>
              <a:avLst/>
              <a:gdLst/>
              <a:ahLst/>
              <a:cxnLst/>
              <a:rect l="l" t="t" r="r" b="b"/>
              <a:pathLst>
                <a:path w="1656616" h="683507">
                  <a:moveTo>
                    <a:pt x="76039" y="0"/>
                  </a:moveTo>
                  <a:lnTo>
                    <a:pt x="1580576" y="0"/>
                  </a:lnTo>
                  <a:cubicBezTo>
                    <a:pt x="1600743" y="0"/>
                    <a:pt x="1620084" y="8011"/>
                    <a:pt x="1634344" y="22271"/>
                  </a:cubicBezTo>
                  <a:cubicBezTo>
                    <a:pt x="1648604" y="36532"/>
                    <a:pt x="1656616" y="55872"/>
                    <a:pt x="1656616" y="76039"/>
                  </a:cubicBezTo>
                  <a:lnTo>
                    <a:pt x="1656616" y="607468"/>
                  </a:lnTo>
                  <a:cubicBezTo>
                    <a:pt x="1656616" y="627634"/>
                    <a:pt x="1648604" y="646975"/>
                    <a:pt x="1634344" y="661235"/>
                  </a:cubicBezTo>
                  <a:cubicBezTo>
                    <a:pt x="1620084" y="675496"/>
                    <a:pt x="1600743" y="683507"/>
                    <a:pt x="1580576" y="683507"/>
                  </a:cubicBezTo>
                  <a:lnTo>
                    <a:pt x="76039" y="683507"/>
                  </a:lnTo>
                  <a:cubicBezTo>
                    <a:pt x="55872" y="683507"/>
                    <a:pt x="36532" y="675496"/>
                    <a:pt x="22271" y="661235"/>
                  </a:cubicBezTo>
                  <a:cubicBezTo>
                    <a:pt x="8011" y="646975"/>
                    <a:pt x="0" y="627634"/>
                    <a:pt x="0" y="607468"/>
                  </a:cubicBezTo>
                  <a:lnTo>
                    <a:pt x="0" y="76039"/>
                  </a:lnTo>
                  <a:cubicBezTo>
                    <a:pt x="0" y="55872"/>
                    <a:pt x="8011" y="36532"/>
                    <a:pt x="22271" y="22271"/>
                  </a:cubicBezTo>
                  <a:cubicBezTo>
                    <a:pt x="36532" y="8011"/>
                    <a:pt x="55872" y="0"/>
                    <a:pt x="76039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0C746E">
                    <a:alpha val="100000"/>
                  </a:srgbClr>
                </a:gs>
                <a:gs pos="100000">
                  <a:srgbClr val="029D94">
                    <a:alpha val="100000"/>
                  </a:srgbClr>
                </a:gs>
              </a:gsLst>
              <a:lin ang="0"/>
            </a:gradFill>
          </p:spPr>
        </p:sp>
        <p:sp>
          <p:nvSpPr>
            <p:cNvPr id="12" name="TextBox 12"/>
            <p:cNvSpPr txBox="1"/>
            <p:nvPr/>
          </p:nvSpPr>
          <p:spPr>
            <a:xfrm>
              <a:off x="0" y="-57150"/>
              <a:ext cx="812800" cy="8699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13" name="Group 13"/>
          <p:cNvGrpSpPr/>
          <p:nvPr/>
        </p:nvGrpSpPr>
        <p:grpSpPr>
          <a:xfrm>
            <a:off x="6574631" y="6727937"/>
            <a:ext cx="5154373" cy="2126655"/>
            <a:chOff x="0" y="0"/>
            <a:chExt cx="1656615" cy="683507"/>
          </a:xfrm>
        </p:grpSpPr>
        <p:sp>
          <p:nvSpPr>
            <p:cNvPr id="14" name="Freeform 14"/>
            <p:cNvSpPr/>
            <p:nvPr/>
          </p:nvSpPr>
          <p:spPr>
            <a:xfrm>
              <a:off x="0" y="0"/>
              <a:ext cx="1656616" cy="683507"/>
            </a:xfrm>
            <a:custGeom>
              <a:avLst/>
              <a:gdLst/>
              <a:ahLst/>
              <a:cxnLst/>
              <a:rect l="l" t="t" r="r" b="b"/>
              <a:pathLst>
                <a:path w="1656616" h="683507">
                  <a:moveTo>
                    <a:pt x="76039" y="0"/>
                  </a:moveTo>
                  <a:lnTo>
                    <a:pt x="1580576" y="0"/>
                  </a:lnTo>
                  <a:cubicBezTo>
                    <a:pt x="1600743" y="0"/>
                    <a:pt x="1620084" y="8011"/>
                    <a:pt x="1634344" y="22271"/>
                  </a:cubicBezTo>
                  <a:cubicBezTo>
                    <a:pt x="1648604" y="36532"/>
                    <a:pt x="1656616" y="55872"/>
                    <a:pt x="1656616" y="76039"/>
                  </a:cubicBezTo>
                  <a:lnTo>
                    <a:pt x="1656616" y="607468"/>
                  </a:lnTo>
                  <a:cubicBezTo>
                    <a:pt x="1656616" y="627634"/>
                    <a:pt x="1648604" y="646975"/>
                    <a:pt x="1634344" y="661235"/>
                  </a:cubicBezTo>
                  <a:cubicBezTo>
                    <a:pt x="1620084" y="675496"/>
                    <a:pt x="1600743" y="683507"/>
                    <a:pt x="1580576" y="683507"/>
                  </a:cubicBezTo>
                  <a:lnTo>
                    <a:pt x="76039" y="683507"/>
                  </a:lnTo>
                  <a:cubicBezTo>
                    <a:pt x="55872" y="683507"/>
                    <a:pt x="36532" y="675496"/>
                    <a:pt x="22271" y="661235"/>
                  </a:cubicBezTo>
                  <a:cubicBezTo>
                    <a:pt x="8011" y="646975"/>
                    <a:pt x="0" y="627634"/>
                    <a:pt x="0" y="607468"/>
                  </a:cubicBezTo>
                  <a:lnTo>
                    <a:pt x="0" y="76039"/>
                  </a:lnTo>
                  <a:cubicBezTo>
                    <a:pt x="0" y="55872"/>
                    <a:pt x="8011" y="36532"/>
                    <a:pt x="22271" y="22271"/>
                  </a:cubicBezTo>
                  <a:cubicBezTo>
                    <a:pt x="36532" y="8011"/>
                    <a:pt x="55872" y="0"/>
                    <a:pt x="76039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4DBDA9">
                    <a:alpha val="100000"/>
                  </a:srgbClr>
                </a:gs>
                <a:gs pos="100000">
                  <a:srgbClr val="3D949D">
                    <a:alpha val="100000"/>
                  </a:srgbClr>
                </a:gs>
              </a:gsLst>
              <a:lin ang="0"/>
            </a:gradFill>
            <a:ln>
              <a:noFill/>
            </a:ln>
          </p:spPr>
        </p:sp>
        <p:sp>
          <p:nvSpPr>
            <p:cNvPr id="15" name="TextBox 15"/>
            <p:cNvSpPr txBox="1"/>
            <p:nvPr/>
          </p:nvSpPr>
          <p:spPr>
            <a:xfrm>
              <a:off x="0" y="-57150"/>
              <a:ext cx="812800" cy="8699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lvl="0" indent="0"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16" name="Group 16"/>
          <p:cNvGrpSpPr/>
          <p:nvPr/>
        </p:nvGrpSpPr>
        <p:grpSpPr>
          <a:xfrm>
            <a:off x="12104927" y="3080103"/>
            <a:ext cx="5154373" cy="2126655"/>
            <a:chOff x="0" y="0"/>
            <a:chExt cx="1656615" cy="683507"/>
          </a:xfrm>
        </p:grpSpPr>
        <p:sp>
          <p:nvSpPr>
            <p:cNvPr id="17" name="Freeform 17"/>
            <p:cNvSpPr/>
            <p:nvPr/>
          </p:nvSpPr>
          <p:spPr>
            <a:xfrm>
              <a:off x="0" y="0"/>
              <a:ext cx="1656616" cy="683507"/>
            </a:xfrm>
            <a:custGeom>
              <a:avLst/>
              <a:gdLst/>
              <a:ahLst/>
              <a:cxnLst/>
              <a:rect l="l" t="t" r="r" b="b"/>
              <a:pathLst>
                <a:path w="1656616" h="683507">
                  <a:moveTo>
                    <a:pt x="76039" y="0"/>
                  </a:moveTo>
                  <a:lnTo>
                    <a:pt x="1580576" y="0"/>
                  </a:lnTo>
                  <a:cubicBezTo>
                    <a:pt x="1600743" y="0"/>
                    <a:pt x="1620084" y="8011"/>
                    <a:pt x="1634344" y="22271"/>
                  </a:cubicBezTo>
                  <a:cubicBezTo>
                    <a:pt x="1648604" y="36532"/>
                    <a:pt x="1656616" y="55872"/>
                    <a:pt x="1656616" y="76039"/>
                  </a:cubicBezTo>
                  <a:lnTo>
                    <a:pt x="1656616" y="607468"/>
                  </a:lnTo>
                  <a:cubicBezTo>
                    <a:pt x="1656616" y="627634"/>
                    <a:pt x="1648604" y="646975"/>
                    <a:pt x="1634344" y="661235"/>
                  </a:cubicBezTo>
                  <a:cubicBezTo>
                    <a:pt x="1620084" y="675496"/>
                    <a:pt x="1600743" y="683507"/>
                    <a:pt x="1580576" y="683507"/>
                  </a:cubicBezTo>
                  <a:lnTo>
                    <a:pt x="76039" y="683507"/>
                  </a:lnTo>
                  <a:cubicBezTo>
                    <a:pt x="55872" y="683507"/>
                    <a:pt x="36532" y="675496"/>
                    <a:pt x="22271" y="661235"/>
                  </a:cubicBezTo>
                  <a:cubicBezTo>
                    <a:pt x="8011" y="646975"/>
                    <a:pt x="0" y="627634"/>
                    <a:pt x="0" y="607468"/>
                  </a:cubicBezTo>
                  <a:lnTo>
                    <a:pt x="0" y="76039"/>
                  </a:lnTo>
                  <a:cubicBezTo>
                    <a:pt x="0" y="55872"/>
                    <a:pt x="8011" y="36532"/>
                    <a:pt x="22271" y="22271"/>
                  </a:cubicBezTo>
                  <a:cubicBezTo>
                    <a:pt x="36532" y="8011"/>
                    <a:pt x="55872" y="0"/>
                    <a:pt x="76039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4DBDA9">
                    <a:alpha val="100000"/>
                  </a:srgbClr>
                </a:gs>
                <a:gs pos="100000">
                  <a:srgbClr val="3D949D">
                    <a:alpha val="100000"/>
                  </a:srgbClr>
                </a:gs>
              </a:gsLst>
              <a:lin ang="0"/>
            </a:gradFill>
            <a:ln>
              <a:noFill/>
            </a:ln>
          </p:spPr>
        </p:sp>
        <p:sp>
          <p:nvSpPr>
            <p:cNvPr id="18" name="TextBox 18"/>
            <p:cNvSpPr txBox="1"/>
            <p:nvPr/>
          </p:nvSpPr>
          <p:spPr>
            <a:xfrm>
              <a:off x="0" y="-57150"/>
              <a:ext cx="812800" cy="8699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lvl="0" indent="0"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19" name="Group 19"/>
          <p:cNvGrpSpPr/>
          <p:nvPr/>
        </p:nvGrpSpPr>
        <p:grpSpPr>
          <a:xfrm>
            <a:off x="12110538" y="6727937"/>
            <a:ext cx="5154373" cy="2126655"/>
            <a:chOff x="0" y="0"/>
            <a:chExt cx="1656615" cy="683507"/>
          </a:xfrm>
        </p:grpSpPr>
        <p:sp>
          <p:nvSpPr>
            <p:cNvPr id="20" name="Freeform 20"/>
            <p:cNvSpPr/>
            <p:nvPr/>
          </p:nvSpPr>
          <p:spPr>
            <a:xfrm>
              <a:off x="0" y="0"/>
              <a:ext cx="1656616" cy="683507"/>
            </a:xfrm>
            <a:custGeom>
              <a:avLst/>
              <a:gdLst/>
              <a:ahLst/>
              <a:cxnLst/>
              <a:rect l="l" t="t" r="r" b="b"/>
              <a:pathLst>
                <a:path w="1656616" h="683507">
                  <a:moveTo>
                    <a:pt x="76039" y="0"/>
                  </a:moveTo>
                  <a:lnTo>
                    <a:pt x="1580576" y="0"/>
                  </a:lnTo>
                  <a:cubicBezTo>
                    <a:pt x="1600743" y="0"/>
                    <a:pt x="1620084" y="8011"/>
                    <a:pt x="1634344" y="22271"/>
                  </a:cubicBezTo>
                  <a:cubicBezTo>
                    <a:pt x="1648604" y="36532"/>
                    <a:pt x="1656616" y="55872"/>
                    <a:pt x="1656616" y="76039"/>
                  </a:cubicBezTo>
                  <a:lnTo>
                    <a:pt x="1656616" y="607468"/>
                  </a:lnTo>
                  <a:cubicBezTo>
                    <a:pt x="1656616" y="627634"/>
                    <a:pt x="1648604" y="646975"/>
                    <a:pt x="1634344" y="661235"/>
                  </a:cubicBezTo>
                  <a:cubicBezTo>
                    <a:pt x="1620084" y="675496"/>
                    <a:pt x="1600743" y="683507"/>
                    <a:pt x="1580576" y="683507"/>
                  </a:cubicBezTo>
                  <a:lnTo>
                    <a:pt x="76039" y="683507"/>
                  </a:lnTo>
                  <a:cubicBezTo>
                    <a:pt x="55872" y="683507"/>
                    <a:pt x="36532" y="675496"/>
                    <a:pt x="22271" y="661235"/>
                  </a:cubicBezTo>
                  <a:cubicBezTo>
                    <a:pt x="8011" y="646975"/>
                    <a:pt x="0" y="627634"/>
                    <a:pt x="0" y="607468"/>
                  </a:cubicBezTo>
                  <a:lnTo>
                    <a:pt x="0" y="76039"/>
                  </a:lnTo>
                  <a:cubicBezTo>
                    <a:pt x="0" y="55872"/>
                    <a:pt x="8011" y="36532"/>
                    <a:pt x="22271" y="22271"/>
                  </a:cubicBezTo>
                  <a:cubicBezTo>
                    <a:pt x="36532" y="8011"/>
                    <a:pt x="55872" y="0"/>
                    <a:pt x="76039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0C746E">
                    <a:alpha val="100000"/>
                  </a:srgbClr>
                </a:gs>
                <a:gs pos="100000">
                  <a:srgbClr val="029D94">
                    <a:alpha val="100000"/>
                  </a:srgbClr>
                </a:gs>
              </a:gsLst>
              <a:lin ang="0"/>
            </a:gradFill>
          </p:spPr>
        </p:sp>
        <p:sp>
          <p:nvSpPr>
            <p:cNvPr id="21" name="TextBox 21"/>
            <p:cNvSpPr txBox="1"/>
            <p:nvPr/>
          </p:nvSpPr>
          <p:spPr>
            <a:xfrm>
              <a:off x="0" y="-57150"/>
              <a:ext cx="812800" cy="8699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22" name="Group 22"/>
          <p:cNvGrpSpPr/>
          <p:nvPr/>
        </p:nvGrpSpPr>
        <p:grpSpPr>
          <a:xfrm>
            <a:off x="14758512" y="-2718637"/>
            <a:ext cx="5012798" cy="5012798"/>
            <a:chOff x="0" y="0"/>
            <a:chExt cx="812800" cy="812800"/>
          </a:xfrm>
        </p:grpSpPr>
        <p:sp>
          <p:nvSpPr>
            <p:cNvPr id="23" name="Freeform 23"/>
            <p:cNvSpPr/>
            <p:nvPr/>
          </p:nvSpPr>
          <p:spPr>
            <a:xfrm>
              <a:off x="1813" y="0"/>
              <a:ext cx="809173" cy="812800"/>
            </a:xfrm>
            <a:custGeom>
              <a:avLst/>
              <a:gdLst/>
              <a:ahLst/>
              <a:cxnLst/>
              <a:rect l="l" t="t" r="r" b="b"/>
              <a:pathLst>
                <a:path w="809173" h="812800">
                  <a:moveTo>
                    <a:pt x="404587" y="0"/>
                  </a:moveTo>
                  <a:cubicBezTo>
                    <a:pt x="628326" y="1001"/>
                    <a:pt x="809174" y="182659"/>
                    <a:pt x="809174" y="406400"/>
                  </a:cubicBezTo>
                  <a:cubicBezTo>
                    <a:pt x="809174" y="630141"/>
                    <a:pt x="628326" y="811799"/>
                    <a:pt x="404587" y="812800"/>
                  </a:cubicBezTo>
                  <a:cubicBezTo>
                    <a:pt x="180848" y="811799"/>
                    <a:pt x="0" y="630141"/>
                    <a:pt x="0" y="406400"/>
                  </a:cubicBezTo>
                  <a:cubicBezTo>
                    <a:pt x="0" y="182659"/>
                    <a:pt x="180848" y="1001"/>
                    <a:pt x="404587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029D94">
                    <a:alpha val="100000"/>
                  </a:srgbClr>
                </a:gs>
                <a:gs pos="100000">
                  <a:srgbClr val="0C746E">
                    <a:alpha val="100000"/>
                  </a:srgbClr>
                </a:gs>
              </a:gsLst>
              <a:lin ang="0"/>
            </a:gradFill>
          </p:spPr>
        </p:sp>
        <p:sp>
          <p:nvSpPr>
            <p:cNvPr id="24" name="TextBox 24"/>
            <p:cNvSpPr txBox="1"/>
            <p:nvPr/>
          </p:nvSpPr>
          <p:spPr>
            <a:xfrm>
              <a:off x="76200" y="19050"/>
              <a:ext cx="660400" cy="7175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25" name="Freeform 25"/>
          <p:cNvSpPr/>
          <p:nvPr/>
        </p:nvSpPr>
        <p:spPr>
          <a:xfrm>
            <a:off x="14758512" y="1078993"/>
            <a:ext cx="823487" cy="810112"/>
          </a:xfrm>
          <a:custGeom>
            <a:avLst/>
            <a:gdLst/>
            <a:ahLst/>
            <a:cxnLst/>
            <a:rect l="l" t="t" r="r" b="b"/>
            <a:pathLst>
              <a:path w="823487" h="810112">
                <a:moveTo>
                  <a:pt x="0" y="0"/>
                </a:moveTo>
                <a:lnTo>
                  <a:pt x="823488" y="0"/>
                </a:lnTo>
                <a:lnTo>
                  <a:pt x="823488" y="810112"/>
                </a:lnTo>
                <a:lnTo>
                  <a:pt x="0" y="810112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tretch>
              <a:fillRect t="-229919" r="-222126"/>
            </a:stretch>
          </a:blipFill>
        </p:spPr>
      </p:sp>
      <p:sp>
        <p:nvSpPr>
          <p:cNvPr id="26" name="TextBox 26"/>
          <p:cNvSpPr txBox="1"/>
          <p:nvPr/>
        </p:nvSpPr>
        <p:spPr>
          <a:xfrm>
            <a:off x="762350" y="499799"/>
            <a:ext cx="10852673" cy="9874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7699"/>
              </a:lnSpc>
            </a:pPr>
            <a:r>
              <a:rPr lang="en-US" sz="5000" dirty="0">
                <a:solidFill>
                  <a:srgbClr val="04968D"/>
                </a:solidFill>
                <a:latin typeface="Oswald Bold"/>
              </a:rPr>
              <a:t>ОСНОВНЫЕ </a:t>
            </a:r>
            <a:r>
              <a:rPr lang="ru-RU" sz="5000" dirty="0" smtClean="0">
                <a:solidFill>
                  <a:srgbClr val="04968D"/>
                </a:solidFill>
                <a:latin typeface="Oswald Bold"/>
              </a:rPr>
              <a:t>ИЗМЕНЕНИЯ</a:t>
            </a:r>
            <a:endParaRPr lang="en-US" sz="5000" dirty="0">
              <a:solidFill>
                <a:srgbClr val="04968D"/>
              </a:solidFill>
              <a:latin typeface="Oswald Bold"/>
            </a:endParaRPr>
          </a:p>
        </p:txBody>
      </p:sp>
      <p:sp>
        <p:nvSpPr>
          <p:cNvPr id="27" name="TextBox 27"/>
          <p:cNvSpPr txBox="1"/>
          <p:nvPr/>
        </p:nvSpPr>
        <p:spPr>
          <a:xfrm>
            <a:off x="1028700" y="2406576"/>
            <a:ext cx="1295561" cy="60858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291"/>
              </a:lnSpc>
            </a:pPr>
            <a:r>
              <a:rPr lang="en-US" sz="3065">
                <a:solidFill>
                  <a:srgbClr val="934756"/>
                </a:solidFill>
                <a:latin typeface="Oswald Bold"/>
              </a:rPr>
              <a:t>НОРМА</a:t>
            </a:r>
          </a:p>
        </p:txBody>
      </p:sp>
      <p:sp>
        <p:nvSpPr>
          <p:cNvPr id="28" name="TextBox 28"/>
          <p:cNvSpPr txBox="1"/>
          <p:nvPr/>
        </p:nvSpPr>
        <p:spPr>
          <a:xfrm>
            <a:off x="1034311" y="5986662"/>
            <a:ext cx="3588544" cy="5793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291"/>
              </a:lnSpc>
            </a:pPr>
            <a:r>
              <a:rPr lang="en-US" sz="3065">
                <a:solidFill>
                  <a:srgbClr val="934756"/>
                </a:solidFill>
                <a:latin typeface="Oswald Bold"/>
              </a:rPr>
              <a:t>ЧТО НУЖНО СДЕЛАТЬ</a:t>
            </a:r>
          </a:p>
        </p:txBody>
      </p:sp>
      <p:sp>
        <p:nvSpPr>
          <p:cNvPr id="29" name="TextBox 29"/>
          <p:cNvSpPr txBox="1"/>
          <p:nvPr/>
        </p:nvSpPr>
        <p:spPr>
          <a:xfrm>
            <a:off x="1315564" y="3388098"/>
            <a:ext cx="4591867" cy="175831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340"/>
              </a:lnSpc>
            </a:pPr>
            <a:r>
              <a:rPr lang="en-US" sz="1800" spc="36" dirty="0">
                <a:solidFill>
                  <a:srgbClr val="FFFFFF"/>
                </a:solidFill>
                <a:latin typeface="Noto Serif Bold"/>
              </a:rPr>
              <a:t>ПОСОБИЕ </a:t>
            </a:r>
            <a:r>
              <a:rPr lang="en-US" sz="1800" spc="36" dirty="0" err="1">
                <a:solidFill>
                  <a:srgbClr val="FFFFFF"/>
                </a:solidFill>
                <a:latin typeface="Noto Serif Bold"/>
              </a:rPr>
              <a:t>работникам</a:t>
            </a:r>
            <a:r>
              <a:rPr lang="en-US" sz="1800" spc="36" dirty="0">
                <a:solidFill>
                  <a:srgbClr val="FFFFFF"/>
                </a:solidFill>
                <a:latin typeface="Noto Serif Bold"/>
              </a:rPr>
              <a:t> </a:t>
            </a:r>
            <a:r>
              <a:rPr lang="en-US" sz="1800" spc="36" dirty="0" err="1">
                <a:solidFill>
                  <a:srgbClr val="FFFFFF"/>
                </a:solidFill>
                <a:latin typeface="Noto Serif Bold"/>
              </a:rPr>
              <a:t>назначается</a:t>
            </a:r>
            <a:r>
              <a:rPr lang="en-US" sz="1800" spc="36" dirty="0">
                <a:solidFill>
                  <a:srgbClr val="FFFFFF"/>
                </a:solidFill>
                <a:latin typeface="Noto Serif Bold"/>
              </a:rPr>
              <a:t> по </a:t>
            </a:r>
            <a:r>
              <a:rPr lang="en-US" sz="1800" spc="36" dirty="0" err="1">
                <a:solidFill>
                  <a:srgbClr val="FFFFFF"/>
                </a:solidFill>
                <a:latin typeface="Noto Serif Bold"/>
              </a:rPr>
              <a:t>основному</a:t>
            </a:r>
            <a:r>
              <a:rPr lang="en-US" sz="1800" spc="36" dirty="0">
                <a:solidFill>
                  <a:srgbClr val="FFFFFF"/>
                </a:solidFill>
                <a:latin typeface="Noto Serif Bold"/>
              </a:rPr>
              <a:t> </a:t>
            </a:r>
            <a:r>
              <a:rPr lang="en-US" sz="1800" spc="36" dirty="0" err="1">
                <a:solidFill>
                  <a:srgbClr val="FFFFFF"/>
                </a:solidFill>
                <a:latin typeface="Noto Serif Bold"/>
              </a:rPr>
              <a:t>месту</a:t>
            </a:r>
            <a:r>
              <a:rPr lang="en-US" sz="1800" spc="36" dirty="0">
                <a:solidFill>
                  <a:srgbClr val="FFFFFF"/>
                </a:solidFill>
                <a:latin typeface="Noto Serif Bold"/>
              </a:rPr>
              <a:t> работы </a:t>
            </a:r>
          </a:p>
          <a:p>
            <a:pPr algn="ctr">
              <a:lnSpc>
                <a:spcPts val="2340"/>
              </a:lnSpc>
            </a:pPr>
            <a:r>
              <a:rPr lang="en-US" sz="1800" spc="36" dirty="0">
                <a:solidFill>
                  <a:srgbClr val="FFFFFF"/>
                </a:solidFill>
                <a:latin typeface="Noto Serif Italics"/>
              </a:rPr>
              <a:t>(</a:t>
            </a:r>
            <a:r>
              <a:rPr lang="en-US" sz="1800" spc="36" dirty="0" err="1">
                <a:solidFill>
                  <a:srgbClr val="FFFFFF"/>
                </a:solidFill>
                <a:latin typeface="Noto Serif Italics"/>
              </a:rPr>
              <a:t>за</a:t>
            </a:r>
            <a:r>
              <a:rPr lang="en-US" sz="1800" spc="36" dirty="0">
                <a:solidFill>
                  <a:srgbClr val="FFFFFF"/>
                </a:solidFill>
                <a:latin typeface="Noto Serif Italics"/>
              </a:rPr>
              <a:t> </a:t>
            </a:r>
            <a:r>
              <a:rPr lang="en-US" sz="1800" spc="36" dirty="0" err="1">
                <a:solidFill>
                  <a:srgbClr val="FFFFFF"/>
                </a:solidFill>
                <a:latin typeface="Noto Serif Italics"/>
              </a:rPr>
              <a:t>исключением</a:t>
            </a:r>
            <a:r>
              <a:rPr lang="en-US" sz="1800" spc="36" dirty="0">
                <a:solidFill>
                  <a:srgbClr val="FFFFFF"/>
                </a:solidFill>
                <a:latin typeface="Noto Serif Italics"/>
              </a:rPr>
              <a:t> работы </a:t>
            </a:r>
          </a:p>
          <a:p>
            <a:pPr algn="ctr">
              <a:lnSpc>
                <a:spcPts val="2340"/>
              </a:lnSpc>
            </a:pPr>
            <a:r>
              <a:rPr lang="en-US" sz="1800" spc="36" dirty="0" err="1">
                <a:solidFill>
                  <a:srgbClr val="FFFFFF"/>
                </a:solidFill>
                <a:latin typeface="Noto Serif Italics"/>
              </a:rPr>
              <a:t>на</a:t>
            </a:r>
            <a:r>
              <a:rPr lang="en-US" sz="1800" spc="36" dirty="0">
                <a:solidFill>
                  <a:srgbClr val="FFFFFF"/>
                </a:solidFill>
                <a:latin typeface="Noto Serif Italics"/>
              </a:rPr>
              <a:t> </a:t>
            </a:r>
            <a:r>
              <a:rPr lang="en-US" sz="1800" spc="36" dirty="0" err="1">
                <a:solidFill>
                  <a:srgbClr val="FFFFFF"/>
                </a:solidFill>
                <a:latin typeface="Noto Serif Italics"/>
              </a:rPr>
              <a:t>условиях</a:t>
            </a:r>
            <a:r>
              <a:rPr lang="en-US" sz="1800" spc="36" dirty="0">
                <a:solidFill>
                  <a:srgbClr val="FFFFFF"/>
                </a:solidFill>
                <a:latin typeface="Noto Serif Italics"/>
              </a:rPr>
              <a:t> </a:t>
            </a:r>
            <a:r>
              <a:rPr lang="en-US" sz="1800" spc="36" dirty="0" err="1">
                <a:solidFill>
                  <a:srgbClr val="FFFFFF"/>
                </a:solidFill>
                <a:latin typeface="Noto Serif Italics"/>
              </a:rPr>
              <a:t>совместительства</a:t>
            </a:r>
            <a:r>
              <a:rPr lang="en-US" sz="1800" spc="36" dirty="0">
                <a:solidFill>
                  <a:srgbClr val="C00000"/>
                </a:solidFill>
                <a:latin typeface="Noto Serif Italics"/>
              </a:rPr>
              <a:t> </a:t>
            </a:r>
          </a:p>
          <a:p>
            <a:pPr algn="ctr">
              <a:lnSpc>
                <a:spcPts val="2340"/>
              </a:lnSpc>
            </a:pPr>
            <a:r>
              <a:rPr lang="en-US" sz="1800" spc="36" dirty="0">
                <a:solidFill>
                  <a:srgbClr val="FFFFFF"/>
                </a:solidFill>
                <a:latin typeface="Noto Serif Italics"/>
              </a:rPr>
              <a:t>в </a:t>
            </a:r>
            <a:r>
              <a:rPr lang="en-US" sz="1800" spc="36" dirty="0" err="1">
                <a:solidFill>
                  <a:srgbClr val="FFFFFF"/>
                </a:solidFill>
                <a:latin typeface="Noto Serif Italics"/>
              </a:rPr>
              <a:t>период</a:t>
            </a:r>
            <a:r>
              <a:rPr lang="en-US" sz="1800" spc="36" dirty="0">
                <a:solidFill>
                  <a:srgbClr val="FFFFFF"/>
                </a:solidFill>
                <a:latin typeface="Noto Serif Italics"/>
              </a:rPr>
              <a:t> </a:t>
            </a:r>
            <a:r>
              <a:rPr lang="en-US" sz="1800" spc="36" dirty="0" err="1">
                <a:solidFill>
                  <a:srgbClr val="FFFFFF"/>
                </a:solidFill>
                <a:latin typeface="Noto Serif Italics"/>
              </a:rPr>
              <a:t>отпуска</a:t>
            </a:r>
            <a:r>
              <a:rPr lang="en-US" sz="1800" spc="36" dirty="0">
                <a:solidFill>
                  <a:srgbClr val="FFFFFF"/>
                </a:solidFill>
                <a:latin typeface="Noto Serif Italics"/>
              </a:rPr>
              <a:t> по </a:t>
            </a:r>
            <a:r>
              <a:rPr lang="en-US" sz="1800" spc="36" dirty="0" err="1">
                <a:solidFill>
                  <a:srgbClr val="FFFFFF"/>
                </a:solidFill>
                <a:latin typeface="Noto Serif Italics"/>
              </a:rPr>
              <a:t>уходу</a:t>
            </a:r>
            <a:r>
              <a:rPr lang="en-US" sz="1800" spc="36" dirty="0">
                <a:solidFill>
                  <a:srgbClr val="FFFFFF"/>
                </a:solidFill>
                <a:latin typeface="Noto Serif Italics"/>
              </a:rPr>
              <a:t> </a:t>
            </a:r>
            <a:r>
              <a:rPr lang="en-US" sz="1800" spc="36" dirty="0" err="1">
                <a:solidFill>
                  <a:srgbClr val="FFFFFF"/>
                </a:solidFill>
                <a:latin typeface="Noto Serif Italics"/>
              </a:rPr>
              <a:t>за</a:t>
            </a:r>
            <a:r>
              <a:rPr lang="en-US" sz="1800" spc="36" dirty="0">
                <a:solidFill>
                  <a:srgbClr val="FFFFFF"/>
                </a:solidFill>
                <a:latin typeface="Noto Serif Italics"/>
              </a:rPr>
              <a:t> </a:t>
            </a:r>
            <a:r>
              <a:rPr lang="en-US" sz="1800" spc="36" dirty="0" err="1">
                <a:solidFill>
                  <a:srgbClr val="FFFFFF"/>
                </a:solidFill>
                <a:latin typeface="Noto Serif Italics"/>
              </a:rPr>
              <a:t>ребенком</a:t>
            </a:r>
            <a:r>
              <a:rPr lang="en-US" sz="1800" spc="36" dirty="0">
                <a:solidFill>
                  <a:srgbClr val="FFFFFF"/>
                </a:solidFill>
                <a:latin typeface="Noto Serif Italics"/>
              </a:rPr>
              <a:t>) </a:t>
            </a:r>
          </a:p>
        </p:txBody>
      </p:sp>
      <p:sp>
        <p:nvSpPr>
          <p:cNvPr id="30" name="TextBox 30"/>
          <p:cNvSpPr txBox="1"/>
          <p:nvPr/>
        </p:nvSpPr>
        <p:spPr>
          <a:xfrm>
            <a:off x="6785076" y="3407148"/>
            <a:ext cx="4740294" cy="146304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340"/>
              </a:lnSpc>
            </a:pPr>
            <a:r>
              <a:rPr lang="en-US" sz="1800" spc="36" dirty="0">
                <a:solidFill>
                  <a:srgbClr val="FFFFFF"/>
                </a:solidFill>
                <a:latin typeface="Noto Serif Bold"/>
              </a:rPr>
              <a:t>ПОСОБИЕ </a:t>
            </a:r>
            <a:r>
              <a:rPr lang="en-US" sz="1800" spc="36" dirty="0" err="1">
                <a:solidFill>
                  <a:srgbClr val="FFFFFF"/>
                </a:solidFill>
                <a:latin typeface="Noto Serif Bold"/>
              </a:rPr>
              <a:t>выплачивается</a:t>
            </a:r>
            <a:r>
              <a:rPr lang="en-US" sz="1800" spc="36" dirty="0">
                <a:solidFill>
                  <a:srgbClr val="FFFFFF"/>
                </a:solidFill>
                <a:latin typeface="Noto Serif Bold"/>
              </a:rPr>
              <a:t> </a:t>
            </a:r>
            <a:r>
              <a:rPr lang="en-US" sz="1800" spc="36" dirty="0" err="1">
                <a:solidFill>
                  <a:srgbClr val="FFFFFF"/>
                </a:solidFill>
                <a:latin typeface="Noto Serif Bold"/>
              </a:rPr>
              <a:t>при</a:t>
            </a:r>
            <a:r>
              <a:rPr lang="en-US" sz="1800" spc="36" dirty="0">
                <a:solidFill>
                  <a:srgbClr val="FFFFFF"/>
                </a:solidFill>
                <a:latin typeface="Noto Serif Bold"/>
              </a:rPr>
              <a:t> </a:t>
            </a:r>
            <a:r>
              <a:rPr lang="en-US" sz="1800" spc="36" dirty="0" err="1">
                <a:solidFill>
                  <a:srgbClr val="FFFFFF"/>
                </a:solidFill>
                <a:latin typeface="Noto Serif Bold"/>
              </a:rPr>
              <a:t>условии</a:t>
            </a:r>
            <a:r>
              <a:rPr lang="en-US" sz="1800" spc="36" dirty="0">
                <a:solidFill>
                  <a:srgbClr val="FFFFFF"/>
                </a:solidFill>
                <a:latin typeface="Noto Serif Bold"/>
              </a:rPr>
              <a:t>, </a:t>
            </a:r>
            <a:r>
              <a:rPr lang="en-US" sz="1800" spc="36" dirty="0" err="1">
                <a:solidFill>
                  <a:srgbClr val="FFFFFF"/>
                </a:solidFill>
                <a:latin typeface="Noto Serif Bold"/>
              </a:rPr>
              <a:t>что</a:t>
            </a:r>
            <a:r>
              <a:rPr lang="en-US" sz="1800" spc="36" dirty="0">
                <a:solidFill>
                  <a:srgbClr val="FFFFFF"/>
                </a:solidFill>
                <a:latin typeface="Noto Serif Bold"/>
              </a:rPr>
              <a:t> по </a:t>
            </a:r>
            <a:r>
              <a:rPr lang="en-US" sz="1800" spc="36" dirty="0" err="1">
                <a:solidFill>
                  <a:srgbClr val="FFFFFF"/>
                </a:solidFill>
                <a:latin typeface="Noto Serif Bold"/>
              </a:rPr>
              <a:t>всем</a:t>
            </a:r>
            <a:r>
              <a:rPr lang="en-US" sz="1800" spc="36" dirty="0">
                <a:solidFill>
                  <a:srgbClr val="FFFFFF"/>
                </a:solidFill>
                <a:latin typeface="Noto Serif Bold"/>
              </a:rPr>
              <a:t> </a:t>
            </a:r>
            <a:r>
              <a:rPr lang="en-US" sz="1800" spc="36" dirty="0" err="1">
                <a:solidFill>
                  <a:srgbClr val="FFFFFF"/>
                </a:solidFill>
                <a:latin typeface="Noto Serif Bold"/>
              </a:rPr>
              <a:t>местам</a:t>
            </a:r>
            <a:r>
              <a:rPr lang="en-US" sz="1800" spc="36" dirty="0">
                <a:solidFill>
                  <a:srgbClr val="FFFFFF"/>
                </a:solidFill>
                <a:latin typeface="Noto Serif Bold"/>
              </a:rPr>
              <a:t> работы </a:t>
            </a:r>
            <a:r>
              <a:rPr lang="en-US" sz="1800" spc="36" dirty="0" err="1">
                <a:solidFill>
                  <a:srgbClr val="FFFFFF"/>
                </a:solidFill>
                <a:latin typeface="Noto Serif Bold"/>
              </a:rPr>
              <a:t>представлен</a:t>
            </a:r>
            <a:r>
              <a:rPr lang="en-US" sz="1800" spc="36" dirty="0">
                <a:solidFill>
                  <a:srgbClr val="FFFFFF"/>
                </a:solidFill>
                <a:latin typeface="Noto Serif Bold"/>
              </a:rPr>
              <a:t> </a:t>
            </a:r>
            <a:r>
              <a:rPr lang="en-US" sz="1800" spc="36" dirty="0" err="1">
                <a:solidFill>
                  <a:srgbClr val="FFFFFF"/>
                </a:solidFill>
                <a:latin typeface="Noto Serif Bold"/>
              </a:rPr>
              <a:t>документ</a:t>
            </a:r>
            <a:r>
              <a:rPr lang="en-US" sz="1800" spc="36" dirty="0">
                <a:solidFill>
                  <a:srgbClr val="FFFFFF"/>
                </a:solidFill>
                <a:latin typeface="Noto Serif Bold"/>
              </a:rPr>
              <a:t>, </a:t>
            </a:r>
            <a:r>
              <a:rPr lang="en-US" sz="1800" spc="36" dirty="0" err="1">
                <a:solidFill>
                  <a:srgbClr val="FFFFFF"/>
                </a:solidFill>
                <a:latin typeface="Noto Serif Bold"/>
              </a:rPr>
              <a:t>подтверждающий</a:t>
            </a:r>
            <a:r>
              <a:rPr lang="en-US" sz="1800" spc="36" dirty="0">
                <a:solidFill>
                  <a:srgbClr val="FFFFFF"/>
                </a:solidFill>
                <a:latin typeface="Noto Serif Bold"/>
              </a:rPr>
              <a:t> </a:t>
            </a:r>
            <a:r>
              <a:rPr lang="en-US" sz="1800" spc="36" dirty="0" err="1">
                <a:solidFill>
                  <a:srgbClr val="FFFFFF"/>
                </a:solidFill>
                <a:latin typeface="Noto Serif Bold"/>
              </a:rPr>
              <a:t>освобождение</a:t>
            </a:r>
            <a:r>
              <a:rPr lang="en-US" sz="1800" spc="36" dirty="0">
                <a:solidFill>
                  <a:srgbClr val="FFFFFF"/>
                </a:solidFill>
                <a:latin typeface="Noto Serif Bold"/>
              </a:rPr>
              <a:t> </a:t>
            </a:r>
            <a:r>
              <a:rPr lang="en-US" sz="1800" spc="36" dirty="0" err="1">
                <a:solidFill>
                  <a:srgbClr val="FFFFFF"/>
                </a:solidFill>
                <a:latin typeface="Noto Serif Bold"/>
              </a:rPr>
              <a:t>от</a:t>
            </a:r>
            <a:r>
              <a:rPr lang="en-US" sz="1800" spc="36" dirty="0">
                <a:solidFill>
                  <a:srgbClr val="FFFFFF"/>
                </a:solidFill>
                <a:latin typeface="Noto Serif Bold"/>
              </a:rPr>
              <a:t> работы </a:t>
            </a:r>
          </a:p>
        </p:txBody>
      </p:sp>
      <p:sp>
        <p:nvSpPr>
          <p:cNvPr id="31" name="TextBox 31"/>
          <p:cNvSpPr txBox="1"/>
          <p:nvPr/>
        </p:nvSpPr>
        <p:spPr>
          <a:xfrm>
            <a:off x="12110538" y="3159962"/>
            <a:ext cx="5148765" cy="206466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2340"/>
              </a:lnSpc>
            </a:pPr>
            <a:r>
              <a:rPr lang="ru-RU" spc="36" dirty="0" smtClean="0">
                <a:solidFill>
                  <a:srgbClr val="FFFFFF"/>
                </a:solidFill>
                <a:latin typeface="Noto Serif Bold"/>
              </a:rPr>
              <a:t>РАЗМЕР ПОСОБИЯ</a:t>
            </a:r>
            <a:r>
              <a:rPr lang="en-US" spc="36" dirty="0" smtClean="0">
                <a:solidFill>
                  <a:srgbClr val="FFFFFF"/>
                </a:solidFill>
                <a:latin typeface="Noto Serif Bold"/>
              </a:rPr>
              <a:t>: </a:t>
            </a:r>
            <a:endParaRPr lang="en-US" spc="36" dirty="0">
              <a:solidFill>
                <a:srgbClr val="FFFFFF"/>
              </a:solidFill>
              <a:latin typeface="Noto Serif Bold"/>
            </a:endParaRPr>
          </a:p>
          <a:p>
            <a:pPr algn="ctr">
              <a:lnSpc>
                <a:spcPts val="2340"/>
              </a:lnSpc>
            </a:pPr>
            <a:r>
              <a:rPr lang="en-US" spc="36" dirty="0">
                <a:solidFill>
                  <a:srgbClr val="FFFFFF"/>
                </a:solidFill>
                <a:latin typeface="Noto Serif Bold"/>
              </a:rPr>
              <a:t>80% –  </a:t>
            </a:r>
            <a:r>
              <a:rPr lang="en-US" spc="36" dirty="0" err="1" smtClean="0">
                <a:solidFill>
                  <a:srgbClr val="FFFFFF"/>
                </a:solidFill>
                <a:latin typeface="Noto Serif Bold"/>
              </a:rPr>
              <a:t>период</a:t>
            </a:r>
            <a:r>
              <a:rPr lang="en-US" spc="36" dirty="0" smtClean="0">
                <a:solidFill>
                  <a:srgbClr val="FFFFFF"/>
                </a:solidFill>
                <a:latin typeface="Noto Serif Bold"/>
              </a:rPr>
              <a:t> </a:t>
            </a:r>
            <a:r>
              <a:rPr lang="en-US" spc="36" dirty="0" err="1" smtClean="0">
                <a:solidFill>
                  <a:srgbClr val="FFFFFF"/>
                </a:solidFill>
                <a:latin typeface="Noto Serif Bold"/>
              </a:rPr>
              <a:t>уплаты</a:t>
            </a:r>
            <a:r>
              <a:rPr lang="en-US" spc="36" dirty="0" smtClean="0">
                <a:solidFill>
                  <a:srgbClr val="FFFFFF"/>
                </a:solidFill>
                <a:latin typeface="Noto Serif Bold"/>
              </a:rPr>
              <a:t> </a:t>
            </a:r>
            <a:r>
              <a:rPr lang="ru-RU" spc="36" dirty="0" smtClean="0">
                <a:solidFill>
                  <a:srgbClr val="FFFFFF"/>
                </a:solidFill>
                <a:latin typeface="Noto Serif Bold"/>
              </a:rPr>
              <a:t>взносов</a:t>
            </a:r>
            <a:r>
              <a:rPr lang="en-US" spc="36" dirty="0" smtClean="0">
                <a:solidFill>
                  <a:srgbClr val="FFFFFF"/>
                </a:solidFill>
                <a:latin typeface="Noto Serif Bold"/>
              </a:rPr>
              <a:t>  </a:t>
            </a:r>
            <a:r>
              <a:rPr lang="en-US" spc="36" dirty="0" err="1" smtClean="0">
                <a:solidFill>
                  <a:srgbClr val="FFFFFF"/>
                </a:solidFill>
                <a:latin typeface="Noto Serif Bold"/>
              </a:rPr>
              <a:t>до</a:t>
            </a:r>
            <a:r>
              <a:rPr lang="en-US" spc="36" dirty="0" smtClean="0">
                <a:solidFill>
                  <a:srgbClr val="FFFFFF"/>
                </a:solidFill>
                <a:latin typeface="Noto Serif Bold"/>
              </a:rPr>
              <a:t> </a:t>
            </a:r>
            <a:r>
              <a:rPr lang="en-US" spc="36" dirty="0">
                <a:solidFill>
                  <a:srgbClr val="FFFFFF"/>
                </a:solidFill>
                <a:latin typeface="Noto Serif Bold"/>
              </a:rPr>
              <a:t>10 </a:t>
            </a:r>
            <a:r>
              <a:rPr lang="en-US" spc="36" dirty="0" err="1">
                <a:solidFill>
                  <a:srgbClr val="FFFFFF"/>
                </a:solidFill>
                <a:latin typeface="Noto Serif Bold"/>
              </a:rPr>
              <a:t>лет</a:t>
            </a:r>
            <a:r>
              <a:rPr lang="en-US" spc="36" dirty="0">
                <a:solidFill>
                  <a:srgbClr val="FFFFFF"/>
                </a:solidFill>
                <a:latin typeface="Noto Serif Bold"/>
              </a:rPr>
              <a:t>; </a:t>
            </a:r>
          </a:p>
          <a:p>
            <a:pPr algn="ctr">
              <a:lnSpc>
                <a:spcPts val="2340"/>
              </a:lnSpc>
            </a:pPr>
            <a:r>
              <a:rPr lang="en-US" spc="36" dirty="0">
                <a:solidFill>
                  <a:srgbClr val="FFFFFF"/>
                </a:solidFill>
                <a:latin typeface="Noto Serif Bold"/>
              </a:rPr>
              <a:t>100 % </a:t>
            </a:r>
            <a:r>
              <a:rPr lang="en-US" spc="36" dirty="0" smtClean="0">
                <a:solidFill>
                  <a:srgbClr val="FFFFFF"/>
                </a:solidFill>
                <a:latin typeface="Noto Serif Bold"/>
              </a:rPr>
              <a:t>–</a:t>
            </a:r>
            <a:r>
              <a:rPr lang="ru-RU" spc="36" dirty="0" smtClean="0">
                <a:solidFill>
                  <a:srgbClr val="FFFFFF"/>
                </a:solidFill>
                <a:latin typeface="Noto Serif Bold"/>
              </a:rPr>
              <a:t> период уплаты взносов </a:t>
            </a:r>
            <a:r>
              <a:rPr lang="en-US" spc="36" dirty="0" smtClean="0">
                <a:solidFill>
                  <a:srgbClr val="FFFFFF"/>
                </a:solidFill>
                <a:latin typeface="Noto Serif Bold"/>
              </a:rPr>
              <a:t>10 </a:t>
            </a:r>
            <a:r>
              <a:rPr lang="en-US" spc="36" dirty="0" err="1">
                <a:solidFill>
                  <a:srgbClr val="FFFFFF"/>
                </a:solidFill>
                <a:latin typeface="Noto Serif Bold"/>
              </a:rPr>
              <a:t>лет</a:t>
            </a:r>
            <a:r>
              <a:rPr lang="en-US" spc="36" dirty="0">
                <a:solidFill>
                  <a:srgbClr val="FFFFFF"/>
                </a:solidFill>
                <a:latin typeface="Noto Serif Bold"/>
              </a:rPr>
              <a:t> и </a:t>
            </a:r>
            <a:r>
              <a:rPr lang="en-US" spc="36" dirty="0" err="1">
                <a:solidFill>
                  <a:srgbClr val="FFFFFF"/>
                </a:solidFill>
                <a:latin typeface="Noto Serif Bold"/>
              </a:rPr>
              <a:t>более</a:t>
            </a:r>
            <a:r>
              <a:rPr lang="en-US" spc="36" dirty="0" smtClean="0">
                <a:solidFill>
                  <a:srgbClr val="FFFFFF"/>
                </a:solidFill>
                <a:latin typeface="Noto Serif Bold"/>
              </a:rPr>
              <a:t>,</a:t>
            </a:r>
            <a:r>
              <a:rPr lang="ru-RU" spc="36" dirty="0" smtClean="0">
                <a:solidFill>
                  <a:srgbClr val="FFFFFF"/>
                </a:solidFill>
                <a:latin typeface="Noto Serif Bold"/>
              </a:rPr>
              <a:t> </a:t>
            </a:r>
            <a:r>
              <a:rPr lang="en-US" spc="36" dirty="0" err="1" smtClean="0">
                <a:solidFill>
                  <a:srgbClr val="FFFFFF"/>
                </a:solidFill>
                <a:latin typeface="Noto Serif Bold"/>
              </a:rPr>
              <a:t>за</a:t>
            </a:r>
            <a:r>
              <a:rPr lang="en-US" spc="36" dirty="0" smtClean="0">
                <a:solidFill>
                  <a:srgbClr val="FFFFFF"/>
                </a:solidFill>
                <a:latin typeface="Noto Serif Bold"/>
              </a:rPr>
              <a:t> </a:t>
            </a:r>
            <a:r>
              <a:rPr lang="en-US" spc="36" dirty="0" err="1">
                <a:solidFill>
                  <a:srgbClr val="FFFFFF"/>
                </a:solidFill>
                <a:latin typeface="Noto Serif Bold"/>
              </a:rPr>
              <a:t>исключением</a:t>
            </a:r>
            <a:r>
              <a:rPr lang="en-US" spc="36" dirty="0">
                <a:solidFill>
                  <a:srgbClr val="FFFFFF"/>
                </a:solidFill>
                <a:latin typeface="Noto Serif Bold"/>
              </a:rPr>
              <a:t> </a:t>
            </a:r>
            <a:r>
              <a:rPr lang="en-US" spc="36" dirty="0" err="1">
                <a:solidFill>
                  <a:srgbClr val="FFFFFF"/>
                </a:solidFill>
                <a:latin typeface="Noto Serif Bold"/>
              </a:rPr>
              <a:t>действующих</a:t>
            </a:r>
            <a:r>
              <a:rPr lang="en-US" spc="36" dirty="0">
                <a:solidFill>
                  <a:srgbClr val="FFFFFF"/>
                </a:solidFill>
                <a:latin typeface="Noto Serif Bold"/>
              </a:rPr>
              <a:t> </a:t>
            </a:r>
            <a:r>
              <a:rPr lang="en-US" spc="36" dirty="0" err="1">
                <a:solidFill>
                  <a:srgbClr val="FFFFFF"/>
                </a:solidFill>
                <a:latin typeface="Noto Serif Bold"/>
              </a:rPr>
              <a:t>прав</a:t>
            </a:r>
            <a:r>
              <a:rPr lang="en-US" spc="36" dirty="0">
                <a:solidFill>
                  <a:srgbClr val="FFFFFF"/>
                </a:solidFill>
                <a:latin typeface="Noto Serif Bold"/>
              </a:rPr>
              <a:t> </a:t>
            </a:r>
            <a:r>
              <a:rPr lang="en-US" spc="36" dirty="0" err="1">
                <a:solidFill>
                  <a:srgbClr val="FFFFFF"/>
                </a:solidFill>
                <a:latin typeface="Noto Serif Bold"/>
              </a:rPr>
              <a:t>на</a:t>
            </a:r>
            <a:r>
              <a:rPr lang="en-US" spc="36" dirty="0">
                <a:solidFill>
                  <a:srgbClr val="FFFFFF"/>
                </a:solidFill>
                <a:latin typeface="Noto Serif Bold"/>
              </a:rPr>
              <a:t> </a:t>
            </a:r>
            <a:r>
              <a:rPr lang="en-US" spc="36" dirty="0" err="1">
                <a:solidFill>
                  <a:srgbClr val="FFFFFF"/>
                </a:solidFill>
                <a:latin typeface="Noto Serif Bold"/>
              </a:rPr>
              <a:t>пособие</a:t>
            </a:r>
            <a:r>
              <a:rPr lang="en-US" spc="36" dirty="0">
                <a:solidFill>
                  <a:srgbClr val="FFFFFF"/>
                </a:solidFill>
                <a:latin typeface="Noto Serif Bold"/>
              </a:rPr>
              <a:t> в </a:t>
            </a:r>
            <a:r>
              <a:rPr lang="en-US" spc="36" dirty="0" err="1">
                <a:solidFill>
                  <a:srgbClr val="FFFFFF"/>
                </a:solidFill>
                <a:latin typeface="Noto Serif Bold"/>
              </a:rPr>
              <a:t>размере</a:t>
            </a:r>
            <a:r>
              <a:rPr lang="en-US" spc="36" dirty="0">
                <a:solidFill>
                  <a:srgbClr val="FFFFFF"/>
                </a:solidFill>
                <a:latin typeface="Noto Serif Bold"/>
              </a:rPr>
              <a:t> 100% </a:t>
            </a:r>
            <a:r>
              <a:rPr lang="en-US" spc="36" dirty="0" err="1">
                <a:solidFill>
                  <a:srgbClr val="FFFFFF"/>
                </a:solidFill>
                <a:latin typeface="Noto Serif Bold"/>
              </a:rPr>
              <a:t>среднедневного</a:t>
            </a:r>
            <a:r>
              <a:rPr lang="en-US" spc="36" dirty="0">
                <a:solidFill>
                  <a:srgbClr val="FFFFFF"/>
                </a:solidFill>
                <a:latin typeface="Noto Serif Bold"/>
              </a:rPr>
              <a:t> </a:t>
            </a:r>
            <a:r>
              <a:rPr lang="en-US" spc="36" dirty="0" err="1">
                <a:solidFill>
                  <a:srgbClr val="FFFFFF"/>
                </a:solidFill>
                <a:latin typeface="Noto Serif Bold"/>
              </a:rPr>
              <a:t>заработка</a:t>
            </a:r>
            <a:r>
              <a:rPr lang="en-US" spc="36" dirty="0">
                <a:solidFill>
                  <a:srgbClr val="FFFFFF"/>
                </a:solidFill>
                <a:latin typeface="Noto Serif Bold"/>
              </a:rPr>
              <a:t> с </a:t>
            </a:r>
            <a:r>
              <a:rPr lang="en-US" spc="36" dirty="0" err="1">
                <a:solidFill>
                  <a:srgbClr val="FFFFFF"/>
                </a:solidFill>
                <a:latin typeface="Noto Serif Bold"/>
              </a:rPr>
              <a:t>первого</a:t>
            </a:r>
            <a:r>
              <a:rPr lang="en-US" spc="36" dirty="0">
                <a:solidFill>
                  <a:srgbClr val="FFFFFF"/>
                </a:solidFill>
                <a:latin typeface="Noto Serif Bold"/>
              </a:rPr>
              <a:t> </a:t>
            </a:r>
            <a:r>
              <a:rPr lang="en-US" spc="36" dirty="0" err="1" smtClean="0">
                <a:solidFill>
                  <a:srgbClr val="FFFFFF"/>
                </a:solidFill>
                <a:latin typeface="Noto Serif Bold"/>
              </a:rPr>
              <a:t>дня</a:t>
            </a:r>
            <a:r>
              <a:rPr lang="ru-RU" spc="36" dirty="0" smtClean="0">
                <a:solidFill>
                  <a:srgbClr val="FFFFFF"/>
                </a:solidFill>
                <a:latin typeface="Noto Serif Bold"/>
              </a:rPr>
              <a:t> </a:t>
            </a:r>
            <a:r>
              <a:rPr lang="ru-RU" spc="36" dirty="0" err="1" smtClean="0">
                <a:solidFill>
                  <a:srgbClr val="FFFFFF"/>
                </a:solidFill>
                <a:latin typeface="Noto Serif Bold"/>
              </a:rPr>
              <a:t>нетрудоспособьности</a:t>
            </a:r>
            <a:endParaRPr lang="en-US" spc="36" dirty="0">
              <a:solidFill>
                <a:srgbClr val="FFFFFF"/>
              </a:solidFill>
              <a:latin typeface="Noto Serif Bold"/>
            </a:endParaRPr>
          </a:p>
        </p:txBody>
      </p:sp>
      <p:sp>
        <p:nvSpPr>
          <p:cNvPr id="32" name="TextBox 32"/>
          <p:cNvSpPr txBox="1"/>
          <p:nvPr/>
        </p:nvSpPr>
        <p:spPr>
          <a:xfrm>
            <a:off x="1315564" y="6946943"/>
            <a:ext cx="4549682" cy="175831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340"/>
              </a:lnSpc>
            </a:pPr>
            <a:r>
              <a:rPr lang="en-US" sz="1800" spc="36" dirty="0" err="1">
                <a:solidFill>
                  <a:srgbClr val="FFFFFF"/>
                </a:solidFill>
                <a:latin typeface="Noto Serif Bold"/>
              </a:rPr>
              <a:t>Представить</a:t>
            </a:r>
            <a:r>
              <a:rPr lang="en-US" sz="1800" spc="36" dirty="0">
                <a:solidFill>
                  <a:srgbClr val="FFFFFF"/>
                </a:solidFill>
                <a:latin typeface="Noto Serif Bold"/>
              </a:rPr>
              <a:t> (</a:t>
            </a:r>
            <a:r>
              <a:rPr lang="en-US" sz="1800" spc="36" dirty="0" err="1">
                <a:solidFill>
                  <a:srgbClr val="FFFFFF"/>
                </a:solidFill>
                <a:latin typeface="Noto Serif Bold"/>
              </a:rPr>
              <a:t>при</a:t>
            </a:r>
            <a:r>
              <a:rPr lang="en-US" sz="1800" spc="36" dirty="0">
                <a:solidFill>
                  <a:srgbClr val="FFFFFF"/>
                </a:solidFill>
                <a:latin typeface="Noto Serif Bold"/>
              </a:rPr>
              <a:t> </a:t>
            </a:r>
            <a:r>
              <a:rPr lang="en-US" sz="1800" spc="36" dirty="0" err="1">
                <a:solidFill>
                  <a:srgbClr val="FFFFFF"/>
                </a:solidFill>
                <a:latin typeface="Noto Serif Bold"/>
              </a:rPr>
              <a:t>необходимости</a:t>
            </a:r>
            <a:r>
              <a:rPr lang="en-US" sz="1800" spc="36" dirty="0">
                <a:solidFill>
                  <a:srgbClr val="FFFFFF"/>
                </a:solidFill>
                <a:latin typeface="Noto Serif Bold"/>
              </a:rPr>
              <a:t>) </a:t>
            </a:r>
            <a:r>
              <a:rPr lang="en-US" sz="1800" spc="36" dirty="0" err="1">
                <a:solidFill>
                  <a:srgbClr val="FFFFFF"/>
                </a:solidFill>
                <a:latin typeface="Noto Serif Bold"/>
              </a:rPr>
              <a:t>сведения</a:t>
            </a:r>
            <a:r>
              <a:rPr lang="en-US" sz="1800" spc="36" dirty="0">
                <a:solidFill>
                  <a:srgbClr val="FFFFFF"/>
                </a:solidFill>
                <a:latin typeface="Noto Serif Bold"/>
              </a:rPr>
              <a:t> о </a:t>
            </a:r>
            <a:r>
              <a:rPr lang="en-US" sz="1800" spc="36" dirty="0" err="1">
                <a:solidFill>
                  <a:srgbClr val="FFFFFF"/>
                </a:solidFill>
                <a:latin typeface="Noto Serif Bold"/>
              </a:rPr>
              <a:t>приеме</a:t>
            </a:r>
            <a:r>
              <a:rPr lang="en-US" sz="1800" spc="36" dirty="0">
                <a:solidFill>
                  <a:srgbClr val="FFFFFF"/>
                </a:solidFill>
                <a:latin typeface="Noto Serif Bold"/>
              </a:rPr>
              <a:t> и </a:t>
            </a:r>
            <a:r>
              <a:rPr lang="en-US" sz="1800" spc="36" dirty="0" err="1">
                <a:solidFill>
                  <a:srgbClr val="FFFFFF"/>
                </a:solidFill>
                <a:latin typeface="Noto Serif Bold"/>
              </a:rPr>
              <a:t>увольнении</a:t>
            </a:r>
            <a:r>
              <a:rPr lang="en-US" sz="1800" spc="36" dirty="0">
                <a:solidFill>
                  <a:srgbClr val="FFFFFF"/>
                </a:solidFill>
                <a:latin typeface="Noto Serif Bold"/>
              </a:rPr>
              <a:t> по </a:t>
            </a:r>
            <a:r>
              <a:rPr lang="en-US" sz="1800" spc="36" dirty="0" err="1">
                <a:solidFill>
                  <a:srgbClr val="FFFFFF"/>
                </a:solidFill>
                <a:latin typeface="Noto Serif Bold"/>
              </a:rPr>
              <a:t>форме</a:t>
            </a:r>
            <a:r>
              <a:rPr lang="en-US" sz="1800" spc="36" dirty="0">
                <a:solidFill>
                  <a:srgbClr val="FFFFFF"/>
                </a:solidFill>
                <a:latin typeface="Noto Serif Bold"/>
              </a:rPr>
              <a:t> ПУ-2 с </a:t>
            </a:r>
            <a:r>
              <a:rPr lang="en-US" sz="1800" spc="36" dirty="0" err="1">
                <a:solidFill>
                  <a:srgbClr val="FFFFFF"/>
                </a:solidFill>
                <a:latin typeface="Noto Serif Bold"/>
              </a:rPr>
              <a:t>указанием</a:t>
            </a:r>
            <a:r>
              <a:rPr lang="en-US" sz="1800" spc="36" dirty="0">
                <a:solidFill>
                  <a:srgbClr val="FFFFFF"/>
                </a:solidFill>
                <a:latin typeface="Noto Serif Bold"/>
              </a:rPr>
              <a:t> </a:t>
            </a:r>
            <a:r>
              <a:rPr lang="en-US" sz="1800" spc="36" dirty="0" err="1">
                <a:solidFill>
                  <a:srgbClr val="FFFFFF"/>
                </a:solidFill>
                <a:latin typeface="Noto Serif Bold"/>
              </a:rPr>
              <a:t>кода</a:t>
            </a:r>
            <a:r>
              <a:rPr lang="en-US" sz="1800" spc="36" dirty="0">
                <a:solidFill>
                  <a:srgbClr val="FFFFFF"/>
                </a:solidFill>
                <a:latin typeface="Noto Serif Bold"/>
              </a:rPr>
              <a:t> работы (</a:t>
            </a:r>
            <a:r>
              <a:rPr lang="en-US" sz="1800" spc="36" dirty="0" err="1">
                <a:solidFill>
                  <a:srgbClr val="FFFFFF"/>
                </a:solidFill>
                <a:latin typeface="Noto Serif Bold"/>
              </a:rPr>
              <a:t>основное</a:t>
            </a:r>
            <a:r>
              <a:rPr lang="en-US" sz="1800" spc="36" dirty="0">
                <a:solidFill>
                  <a:srgbClr val="FFFFFF"/>
                </a:solidFill>
                <a:latin typeface="Noto Serif Bold"/>
              </a:rPr>
              <a:t>) </a:t>
            </a:r>
            <a:r>
              <a:rPr lang="en-US" sz="1800" spc="36" dirty="0" err="1">
                <a:solidFill>
                  <a:srgbClr val="FFFFFF"/>
                </a:solidFill>
                <a:latin typeface="Noto Serif Bold"/>
              </a:rPr>
              <a:t>или</a:t>
            </a:r>
            <a:r>
              <a:rPr lang="en-US" sz="1800" spc="36" dirty="0">
                <a:solidFill>
                  <a:srgbClr val="FFFFFF"/>
                </a:solidFill>
                <a:latin typeface="Noto Serif Bold"/>
              </a:rPr>
              <a:t> по </a:t>
            </a:r>
            <a:r>
              <a:rPr lang="en-US" sz="1800" spc="36" dirty="0" err="1">
                <a:solidFill>
                  <a:srgbClr val="FFFFFF"/>
                </a:solidFill>
                <a:latin typeface="Noto Serif Bold"/>
              </a:rPr>
              <a:t>совместительству</a:t>
            </a:r>
            <a:r>
              <a:rPr lang="en-US" sz="1800" spc="36" dirty="0">
                <a:solidFill>
                  <a:srgbClr val="FFFFFF"/>
                </a:solidFill>
                <a:latin typeface="Noto Serif Bold"/>
              </a:rPr>
              <a:t> (</a:t>
            </a:r>
            <a:r>
              <a:rPr lang="en-US" sz="1800" spc="36" dirty="0" err="1">
                <a:solidFill>
                  <a:srgbClr val="FFFFFF"/>
                </a:solidFill>
                <a:latin typeface="Noto Serif Bold"/>
              </a:rPr>
              <a:t>внутреннее</a:t>
            </a:r>
            <a:r>
              <a:rPr lang="en-US" sz="1800" spc="36" dirty="0">
                <a:solidFill>
                  <a:srgbClr val="FFFFFF"/>
                </a:solidFill>
                <a:latin typeface="Noto Serif Bold"/>
              </a:rPr>
              <a:t>, </a:t>
            </a:r>
            <a:r>
              <a:rPr lang="en-US" sz="1800" spc="36" dirty="0" err="1">
                <a:solidFill>
                  <a:srgbClr val="FFFFFF"/>
                </a:solidFill>
                <a:latin typeface="Noto Serif Bold"/>
              </a:rPr>
              <a:t>внешнее</a:t>
            </a:r>
            <a:r>
              <a:rPr lang="en-US" sz="1800" spc="36" dirty="0">
                <a:solidFill>
                  <a:srgbClr val="FFFFFF"/>
                </a:solidFill>
                <a:latin typeface="Noto Serif Bold"/>
              </a:rPr>
              <a:t>) </a:t>
            </a:r>
          </a:p>
        </p:txBody>
      </p:sp>
      <p:sp>
        <p:nvSpPr>
          <p:cNvPr id="33" name="TextBox 33"/>
          <p:cNvSpPr txBox="1"/>
          <p:nvPr/>
        </p:nvSpPr>
        <p:spPr>
          <a:xfrm>
            <a:off x="6717386" y="6888960"/>
            <a:ext cx="4853228" cy="167744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2169"/>
              </a:lnSpc>
              <a:spcBef>
                <a:spcPct val="0"/>
              </a:spcBef>
            </a:pPr>
            <a:r>
              <a:rPr lang="en-US" u="none" strike="noStrike" spc="33" dirty="0">
                <a:solidFill>
                  <a:srgbClr val="FFFFFF"/>
                </a:solidFill>
                <a:latin typeface="Noto Serif Bold"/>
              </a:rPr>
              <a:t>ОСНОВНОМУ </a:t>
            </a:r>
            <a:r>
              <a:rPr lang="en-US" u="none" strike="noStrike" spc="33" dirty="0" err="1">
                <a:solidFill>
                  <a:srgbClr val="FFFFFF"/>
                </a:solidFill>
                <a:latin typeface="Noto Serif Bold"/>
              </a:rPr>
              <a:t>нанимателю</a:t>
            </a:r>
            <a:r>
              <a:rPr lang="en-US" u="none" strike="noStrike" spc="33" dirty="0">
                <a:solidFill>
                  <a:srgbClr val="FFFFFF"/>
                </a:solidFill>
                <a:latin typeface="Noto Serif Bold"/>
              </a:rPr>
              <a:t> - </a:t>
            </a:r>
            <a:r>
              <a:rPr lang="en-US" u="none" strike="noStrike" spc="33" dirty="0" err="1">
                <a:solidFill>
                  <a:srgbClr val="FFFFFF"/>
                </a:solidFill>
                <a:latin typeface="Noto Serif Bold"/>
              </a:rPr>
              <a:t>следить</a:t>
            </a:r>
            <a:r>
              <a:rPr lang="en-US" u="none" strike="noStrike" spc="33" dirty="0">
                <a:solidFill>
                  <a:srgbClr val="FFFFFF"/>
                </a:solidFill>
                <a:latin typeface="Noto Serif Bold"/>
              </a:rPr>
              <a:t> </a:t>
            </a:r>
          </a:p>
          <a:p>
            <a:pPr marL="0" lvl="0" indent="0" algn="ctr">
              <a:lnSpc>
                <a:spcPts val="2169"/>
              </a:lnSpc>
              <a:spcBef>
                <a:spcPct val="0"/>
              </a:spcBef>
            </a:pPr>
            <a:r>
              <a:rPr lang="en-US" u="none" strike="noStrike" spc="33" dirty="0" err="1">
                <a:solidFill>
                  <a:srgbClr val="FFFFFF"/>
                </a:solidFill>
                <a:latin typeface="Noto Serif Bold"/>
              </a:rPr>
              <a:t>за</a:t>
            </a:r>
            <a:r>
              <a:rPr lang="en-US" u="none" strike="noStrike" spc="33" dirty="0">
                <a:solidFill>
                  <a:srgbClr val="FFFFFF"/>
                </a:solidFill>
                <a:latin typeface="Noto Serif Bold"/>
              </a:rPr>
              <a:t> </a:t>
            </a:r>
            <a:r>
              <a:rPr lang="en-US" u="none" strike="noStrike" spc="33" dirty="0" err="1">
                <a:solidFill>
                  <a:srgbClr val="FFFFFF"/>
                </a:solidFill>
                <a:latin typeface="Noto Serif Bold"/>
              </a:rPr>
              <a:t>информацией</a:t>
            </a:r>
            <a:r>
              <a:rPr lang="en-US" u="none" strike="noStrike" spc="33" dirty="0">
                <a:solidFill>
                  <a:srgbClr val="FFFFFF"/>
                </a:solidFill>
                <a:latin typeface="Noto Serif Bold"/>
              </a:rPr>
              <a:t> в «</a:t>
            </a:r>
            <a:r>
              <a:rPr lang="en-US" u="none" strike="noStrike" spc="33" dirty="0" err="1">
                <a:solidFill>
                  <a:srgbClr val="FFFFFF"/>
                </a:solidFill>
                <a:latin typeface="Noto Serif Bold"/>
              </a:rPr>
              <a:t>Личном</a:t>
            </a:r>
            <a:r>
              <a:rPr lang="en-US" u="none" strike="noStrike" spc="33" dirty="0">
                <a:solidFill>
                  <a:srgbClr val="FFFFFF"/>
                </a:solidFill>
                <a:latin typeface="Noto Serif Bold"/>
              </a:rPr>
              <a:t> </a:t>
            </a:r>
            <a:r>
              <a:rPr lang="en-US" u="none" strike="noStrike" spc="33" dirty="0" err="1">
                <a:solidFill>
                  <a:srgbClr val="FFFFFF"/>
                </a:solidFill>
                <a:latin typeface="Noto Serif Bold"/>
              </a:rPr>
              <a:t>кабинете</a:t>
            </a:r>
            <a:r>
              <a:rPr lang="en-US" u="none" strike="noStrike" spc="33" dirty="0">
                <a:solidFill>
                  <a:srgbClr val="FFFFFF"/>
                </a:solidFill>
                <a:latin typeface="Noto Serif Bold"/>
              </a:rPr>
              <a:t> </a:t>
            </a:r>
            <a:r>
              <a:rPr lang="en-US" u="none" strike="noStrike" spc="33" dirty="0" err="1">
                <a:solidFill>
                  <a:srgbClr val="FFFFFF"/>
                </a:solidFill>
                <a:latin typeface="Noto Serif Bold"/>
              </a:rPr>
              <a:t>плательщика</a:t>
            </a:r>
            <a:r>
              <a:rPr lang="en-US" u="none" strike="noStrike" spc="33" dirty="0">
                <a:solidFill>
                  <a:srgbClr val="FFFFFF"/>
                </a:solidFill>
                <a:latin typeface="Noto Serif Bold"/>
              </a:rPr>
              <a:t> </a:t>
            </a:r>
            <a:r>
              <a:rPr lang="en-US" u="none" strike="noStrike" spc="33" dirty="0" err="1">
                <a:solidFill>
                  <a:srgbClr val="FFFFFF"/>
                </a:solidFill>
                <a:latin typeface="Noto Serif Bold"/>
              </a:rPr>
              <a:t>взносов</a:t>
            </a:r>
            <a:r>
              <a:rPr lang="en-US" u="none" strike="noStrike" spc="33" dirty="0">
                <a:solidFill>
                  <a:srgbClr val="FFFFFF"/>
                </a:solidFill>
                <a:latin typeface="Noto Serif Bold"/>
              </a:rPr>
              <a:t>»;</a:t>
            </a:r>
          </a:p>
          <a:p>
            <a:pPr marL="0" lvl="0" indent="0" algn="ctr">
              <a:lnSpc>
                <a:spcPts val="2169"/>
              </a:lnSpc>
              <a:spcBef>
                <a:spcPct val="0"/>
              </a:spcBef>
            </a:pPr>
            <a:r>
              <a:rPr lang="en-US" u="none" strike="noStrike" spc="33" dirty="0" smtClean="0">
                <a:solidFill>
                  <a:srgbClr val="FFFFFF"/>
                </a:solidFill>
                <a:latin typeface="Noto Serif Bold"/>
              </a:rPr>
              <a:t>СОВМЕСТИТЕЛЮ </a:t>
            </a:r>
            <a:r>
              <a:rPr lang="en-US" u="none" strike="noStrike" spc="33" dirty="0">
                <a:solidFill>
                  <a:srgbClr val="FFFFFF"/>
                </a:solidFill>
                <a:latin typeface="Noto Serif Bold"/>
              </a:rPr>
              <a:t>– </a:t>
            </a:r>
            <a:r>
              <a:rPr lang="en-US" u="none" strike="noStrike" spc="33" dirty="0" err="1">
                <a:solidFill>
                  <a:srgbClr val="FFFFFF"/>
                </a:solidFill>
                <a:latin typeface="Noto Serif Bold"/>
              </a:rPr>
              <a:t>заполнить</a:t>
            </a:r>
            <a:r>
              <a:rPr lang="en-US" u="none" strike="noStrike" spc="33" dirty="0">
                <a:solidFill>
                  <a:srgbClr val="FFFFFF"/>
                </a:solidFill>
                <a:latin typeface="Noto Serif Bold"/>
              </a:rPr>
              <a:t> </a:t>
            </a:r>
            <a:r>
              <a:rPr lang="en-US" u="none" strike="noStrike" spc="33" dirty="0" err="1">
                <a:solidFill>
                  <a:srgbClr val="FFFFFF"/>
                </a:solidFill>
                <a:latin typeface="Noto Serif Bold"/>
              </a:rPr>
              <a:t>информацию</a:t>
            </a:r>
            <a:r>
              <a:rPr lang="en-US" u="none" strike="noStrike" spc="33" dirty="0">
                <a:solidFill>
                  <a:srgbClr val="FFFFFF"/>
                </a:solidFill>
                <a:latin typeface="Noto Serif Bold"/>
              </a:rPr>
              <a:t> в </a:t>
            </a:r>
            <a:r>
              <a:rPr lang="en-US" u="none" strike="noStrike" spc="33" dirty="0" err="1">
                <a:solidFill>
                  <a:srgbClr val="FFFFFF"/>
                </a:solidFill>
                <a:latin typeface="Noto Serif Bold"/>
              </a:rPr>
              <a:t>документах</a:t>
            </a:r>
            <a:r>
              <a:rPr lang="en-US" u="none" strike="noStrike" spc="33" dirty="0">
                <a:solidFill>
                  <a:srgbClr val="FFFFFF"/>
                </a:solidFill>
                <a:latin typeface="Noto Serif Bold"/>
              </a:rPr>
              <a:t> ПУ о </a:t>
            </a:r>
            <a:r>
              <a:rPr lang="en-US" u="none" strike="noStrike" spc="33" dirty="0" err="1">
                <a:solidFill>
                  <a:srgbClr val="FFFFFF"/>
                </a:solidFill>
                <a:latin typeface="Noto Serif Bold"/>
              </a:rPr>
              <a:t>периодах</a:t>
            </a:r>
            <a:r>
              <a:rPr lang="en-US" u="none" strike="noStrike" spc="33" dirty="0">
                <a:solidFill>
                  <a:srgbClr val="FFFFFF"/>
                </a:solidFill>
                <a:latin typeface="Noto Serif Bold"/>
              </a:rPr>
              <a:t> ВН </a:t>
            </a:r>
          </a:p>
        </p:txBody>
      </p:sp>
      <p:sp>
        <p:nvSpPr>
          <p:cNvPr id="34" name="TextBox 34"/>
          <p:cNvSpPr txBox="1"/>
          <p:nvPr/>
        </p:nvSpPr>
        <p:spPr>
          <a:xfrm>
            <a:off x="12759104" y="7302631"/>
            <a:ext cx="3998817" cy="87249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340"/>
              </a:lnSpc>
            </a:pPr>
            <a:r>
              <a:rPr lang="en-US" sz="1800" spc="36" dirty="0">
                <a:solidFill>
                  <a:srgbClr val="FFFFFF"/>
                </a:solidFill>
                <a:latin typeface="Noto Serif Bold"/>
              </a:rPr>
              <a:t>ОСНОВНОМУ </a:t>
            </a:r>
            <a:r>
              <a:rPr lang="en-US" sz="1800" spc="36" dirty="0" err="1">
                <a:solidFill>
                  <a:srgbClr val="FFFFFF"/>
                </a:solidFill>
                <a:latin typeface="Noto Serif Bold"/>
              </a:rPr>
              <a:t>нанимателю</a:t>
            </a:r>
            <a:r>
              <a:rPr lang="en-US" sz="1800" spc="36" dirty="0">
                <a:solidFill>
                  <a:srgbClr val="FFFFFF"/>
                </a:solidFill>
                <a:latin typeface="Noto Serif Bold"/>
              </a:rPr>
              <a:t> - </a:t>
            </a:r>
            <a:r>
              <a:rPr lang="en-US" sz="1800" spc="36" dirty="0" err="1">
                <a:solidFill>
                  <a:srgbClr val="FFFFFF"/>
                </a:solidFill>
                <a:latin typeface="Noto Serif Bold"/>
              </a:rPr>
              <a:t>запросить</a:t>
            </a:r>
            <a:r>
              <a:rPr lang="en-US" sz="1800" spc="36" dirty="0">
                <a:solidFill>
                  <a:srgbClr val="FFFFFF"/>
                </a:solidFill>
                <a:latin typeface="Noto Serif Bold"/>
              </a:rPr>
              <a:t> </a:t>
            </a:r>
            <a:r>
              <a:rPr lang="en-US" sz="1800" spc="36" dirty="0" err="1">
                <a:solidFill>
                  <a:srgbClr val="FFFFFF"/>
                </a:solidFill>
                <a:latin typeface="Noto Serif Bold"/>
              </a:rPr>
              <a:t>сведения</a:t>
            </a:r>
            <a:r>
              <a:rPr lang="en-US" sz="1800" spc="36" dirty="0">
                <a:solidFill>
                  <a:srgbClr val="FFFFFF"/>
                </a:solidFill>
                <a:latin typeface="Noto Serif Bold"/>
              </a:rPr>
              <a:t> </a:t>
            </a:r>
          </a:p>
          <a:p>
            <a:pPr algn="ctr">
              <a:lnSpc>
                <a:spcPts val="2340"/>
              </a:lnSpc>
            </a:pPr>
            <a:r>
              <a:rPr lang="en-US" sz="1800" spc="36" dirty="0">
                <a:solidFill>
                  <a:srgbClr val="FFFFFF"/>
                </a:solidFill>
                <a:latin typeface="Noto Serif Bold"/>
              </a:rPr>
              <a:t>о </a:t>
            </a:r>
            <a:r>
              <a:rPr lang="en-US" sz="1800" spc="36" dirty="0" err="1">
                <a:solidFill>
                  <a:srgbClr val="FFFFFF"/>
                </a:solidFill>
                <a:latin typeface="Noto Serif Bold"/>
              </a:rPr>
              <a:t>среднедневном</a:t>
            </a:r>
            <a:r>
              <a:rPr lang="en-US" sz="1800" spc="36" dirty="0">
                <a:solidFill>
                  <a:srgbClr val="FFFFFF"/>
                </a:solidFill>
                <a:latin typeface="Noto Serif Bold"/>
              </a:rPr>
              <a:t> </a:t>
            </a:r>
            <a:r>
              <a:rPr lang="en-US" sz="1800" spc="36" dirty="0" err="1">
                <a:solidFill>
                  <a:srgbClr val="FFFFFF"/>
                </a:solidFill>
                <a:latin typeface="Noto Serif Bold"/>
              </a:rPr>
              <a:t>заработке</a:t>
            </a:r>
            <a:r>
              <a:rPr lang="en-US" sz="1800" spc="36" dirty="0">
                <a:solidFill>
                  <a:srgbClr val="FFFFFF"/>
                </a:solidFill>
                <a:latin typeface="Noto Serif Bold"/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9151" y="6396175"/>
            <a:ext cx="7704576" cy="17121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1" y="1775612"/>
            <a:ext cx="7382488" cy="16405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2" name="Group 2"/>
          <p:cNvGrpSpPr/>
          <p:nvPr/>
        </p:nvGrpSpPr>
        <p:grpSpPr>
          <a:xfrm>
            <a:off x="11222999" y="8776783"/>
            <a:ext cx="8135233" cy="8135233"/>
            <a:chOff x="0" y="0"/>
            <a:chExt cx="812800" cy="81280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630849" y="0"/>
                    <a:pt x="812800" y="181951"/>
                    <a:pt x="812800" y="406400"/>
                  </a:cubicBezTo>
                  <a:cubicBezTo>
                    <a:pt x="812800" y="630849"/>
                    <a:pt x="630849" y="812800"/>
                    <a:pt x="406400" y="812800"/>
                  </a:cubicBezTo>
                  <a:cubicBezTo>
                    <a:pt x="181951" y="812800"/>
                    <a:pt x="0" y="630849"/>
                    <a:pt x="0" y="406400"/>
                  </a:cubicBezTo>
                  <a:cubicBezTo>
                    <a:pt x="0" y="181951"/>
                    <a:pt x="181951" y="0"/>
                    <a:pt x="406400" y="0"/>
                  </a:cubicBezTo>
                  <a:lnTo>
                    <a:pt x="406400" y="0"/>
                  </a:lnTo>
                  <a:close/>
                </a:path>
              </a:pathLst>
            </a:custGeom>
            <a:gradFill rotWithShape="1">
              <a:gsLst>
                <a:gs pos="0">
                  <a:srgbClr val="0C746E">
                    <a:alpha val="100000"/>
                  </a:srgbClr>
                </a:gs>
                <a:gs pos="100000">
                  <a:srgbClr val="029D94">
                    <a:alpha val="100000"/>
                  </a:srgbClr>
                </a:gs>
              </a:gsLst>
              <a:lin ang="0"/>
            </a:gradFill>
            <a:ln>
              <a:noFill/>
            </a:ln>
          </p:spPr>
        </p:sp>
        <p:sp>
          <p:nvSpPr>
            <p:cNvPr id="4" name="TextBox 4"/>
            <p:cNvSpPr txBox="1"/>
            <p:nvPr/>
          </p:nvSpPr>
          <p:spPr>
            <a:xfrm>
              <a:off x="76200" y="19050"/>
              <a:ext cx="660400" cy="7175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lvl="0" indent="0"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17007304" y="8918893"/>
            <a:ext cx="1190241" cy="1190241"/>
            <a:chOff x="0" y="0"/>
            <a:chExt cx="812800" cy="812800"/>
          </a:xfrm>
        </p:grpSpPr>
        <p:sp>
          <p:nvSpPr>
            <p:cNvPr id="6" name="Freeform 6"/>
            <p:cNvSpPr/>
            <p:nvPr/>
          </p:nvSpPr>
          <p:spPr>
            <a:xfrm>
              <a:off x="1813" y="0"/>
              <a:ext cx="809173" cy="812800"/>
            </a:xfrm>
            <a:custGeom>
              <a:avLst/>
              <a:gdLst/>
              <a:ahLst/>
              <a:cxnLst/>
              <a:rect l="l" t="t" r="r" b="b"/>
              <a:pathLst>
                <a:path w="809173" h="812800">
                  <a:moveTo>
                    <a:pt x="404587" y="0"/>
                  </a:moveTo>
                  <a:cubicBezTo>
                    <a:pt x="628326" y="1001"/>
                    <a:pt x="809174" y="182659"/>
                    <a:pt x="809174" y="406400"/>
                  </a:cubicBezTo>
                  <a:cubicBezTo>
                    <a:pt x="809174" y="630141"/>
                    <a:pt x="628326" y="811799"/>
                    <a:pt x="404587" y="812800"/>
                  </a:cubicBezTo>
                  <a:cubicBezTo>
                    <a:pt x="180848" y="811799"/>
                    <a:pt x="0" y="630141"/>
                    <a:pt x="0" y="406400"/>
                  </a:cubicBezTo>
                  <a:cubicBezTo>
                    <a:pt x="0" y="182659"/>
                    <a:pt x="180848" y="1001"/>
                    <a:pt x="404587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029D94">
                    <a:alpha val="100000"/>
                  </a:srgbClr>
                </a:gs>
                <a:gs pos="100000">
                  <a:srgbClr val="0C746E">
                    <a:alpha val="100000"/>
                  </a:srgbClr>
                </a:gs>
              </a:gsLst>
              <a:lin ang="0"/>
            </a:gradFill>
          </p:spPr>
        </p:sp>
        <p:sp>
          <p:nvSpPr>
            <p:cNvPr id="7" name="TextBox 7"/>
            <p:cNvSpPr txBox="1"/>
            <p:nvPr/>
          </p:nvSpPr>
          <p:spPr>
            <a:xfrm>
              <a:off x="76200" y="19050"/>
              <a:ext cx="660400" cy="7175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8" name="TextBox 8"/>
          <p:cNvSpPr txBox="1"/>
          <p:nvPr/>
        </p:nvSpPr>
        <p:spPr>
          <a:xfrm>
            <a:off x="1028700" y="574675"/>
            <a:ext cx="10852673" cy="89223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7699"/>
              </a:lnSpc>
            </a:pPr>
            <a:r>
              <a:rPr lang="en-US" sz="5000" dirty="0">
                <a:solidFill>
                  <a:srgbClr val="04968D"/>
                </a:solidFill>
                <a:latin typeface="Oswald Bold"/>
              </a:rPr>
              <a:t>ОСНОВНЫЕ </a:t>
            </a:r>
            <a:r>
              <a:rPr lang="ru-RU" sz="5000" dirty="0" smtClean="0">
                <a:solidFill>
                  <a:srgbClr val="04968D"/>
                </a:solidFill>
                <a:latin typeface="Oswald Bold"/>
              </a:rPr>
              <a:t>ИЗМЕНЕНИЯ</a:t>
            </a:r>
            <a:endParaRPr lang="en-US" sz="5000" dirty="0">
              <a:solidFill>
                <a:srgbClr val="04968D"/>
              </a:solidFill>
              <a:latin typeface="Oswald Bold"/>
            </a:endParaRPr>
          </a:p>
        </p:txBody>
      </p:sp>
      <p:grpSp>
        <p:nvGrpSpPr>
          <p:cNvPr id="13" name="Group 13"/>
          <p:cNvGrpSpPr/>
          <p:nvPr/>
        </p:nvGrpSpPr>
        <p:grpSpPr>
          <a:xfrm>
            <a:off x="1028700" y="2842775"/>
            <a:ext cx="7191989" cy="2808468"/>
            <a:chOff x="0" y="0"/>
            <a:chExt cx="2077045" cy="811085"/>
          </a:xfrm>
        </p:grpSpPr>
        <p:sp>
          <p:nvSpPr>
            <p:cNvPr id="14" name="Freeform 14"/>
            <p:cNvSpPr/>
            <p:nvPr/>
          </p:nvSpPr>
          <p:spPr>
            <a:xfrm>
              <a:off x="0" y="0"/>
              <a:ext cx="2077045" cy="811085"/>
            </a:xfrm>
            <a:custGeom>
              <a:avLst/>
              <a:gdLst/>
              <a:ahLst/>
              <a:cxnLst/>
              <a:rect l="l" t="t" r="r" b="b"/>
              <a:pathLst>
                <a:path w="2077045" h="811085">
                  <a:moveTo>
                    <a:pt x="54900" y="0"/>
                  </a:moveTo>
                  <a:lnTo>
                    <a:pt x="2022146" y="0"/>
                  </a:lnTo>
                  <a:cubicBezTo>
                    <a:pt x="2036706" y="0"/>
                    <a:pt x="2050670" y="5784"/>
                    <a:pt x="2060965" y="16080"/>
                  </a:cubicBezTo>
                  <a:cubicBezTo>
                    <a:pt x="2071261" y="26375"/>
                    <a:pt x="2077045" y="40339"/>
                    <a:pt x="2077045" y="54900"/>
                  </a:cubicBezTo>
                  <a:lnTo>
                    <a:pt x="2077045" y="756185"/>
                  </a:lnTo>
                  <a:cubicBezTo>
                    <a:pt x="2077045" y="770746"/>
                    <a:pt x="2071261" y="784710"/>
                    <a:pt x="2060965" y="795005"/>
                  </a:cubicBezTo>
                  <a:cubicBezTo>
                    <a:pt x="2050670" y="805301"/>
                    <a:pt x="2036706" y="811085"/>
                    <a:pt x="2022146" y="811085"/>
                  </a:cubicBezTo>
                  <a:lnTo>
                    <a:pt x="54900" y="811085"/>
                  </a:lnTo>
                  <a:cubicBezTo>
                    <a:pt x="40339" y="811085"/>
                    <a:pt x="26375" y="805301"/>
                    <a:pt x="16080" y="795005"/>
                  </a:cubicBezTo>
                  <a:cubicBezTo>
                    <a:pt x="5784" y="784710"/>
                    <a:pt x="0" y="770746"/>
                    <a:pt x="0" y="756185"/>
                  </a:cubicBezTo>
                  <a:lnTo>
                    <a:pt x="0" y="54900"/>
                  </a:lnTo>
                  <a:cubicBezTo>
                    <a:pt x="0" y="40339"/>
                    <a:pt x="5784" y="26375"/>
                    <a:pt x="16080" y="16080"/>
                  </a:cubicBezTo>
                  <a:cubicBezTo>
                    <a:pt x="26375" y="5784"/>
                    <a:pt x="40339" y="0"/>
                    <a:pt x="54900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0C746E">
                    <a:alpha val="100000"/>
                  </a:srgbClr>
                </a:gs>
                <a:gs pos="100000">
                  <a:srgbClr val="029D94">
                    <a:alpha val="100000"/>
                  </a:srgbClr>
                </a:gs>
              </a:gsLst>
              <a:lin ang="0"/>
            </a:gradFill>
          </p:spPr>
        </p:sp>
        <p:sp>
          <p:nvSpPr>
            <p:cNvPr id="15" name="TextBox 15"/>
            <p:cNvSpPr txBox="1"/>
            <p:nvPr/>
          </p:nvSpPr>
          <p:spPr>
            <a:xfrm>
              <a:off x="0" y="-57150"/>
              <a:ext cx="812800" cy="8699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16" name="Group 16"/>
          <p:cNvGrpSpPr/>
          <p:nvPr/>
        </p:nvGrpSpPr>
        <p:grpSpPr>
          <a:xfrm>
            <a:off x="1028700" y="7614464"/>
            <a:ext cx="7191989" cy="2261605"/>
            <a:chOff x="0" y="0"/>
            <a:chExt cx="2077045" cy="653151"/>
          </a:xfrm>
        </p:grpSpPr>
        <p:sp>
          <p:nvSpPr>
            <p:cNvPr id="17" name="Freeform 17"/>
            <p:cNvSpPr/>
            <p:nvPr/>
          </p:nvSpPr>
          <p:spPr>
            <a:xfrm>
              <a:off x="0" y="0"/>
              <a:ext cx="2077045" cy="653151"/>
            </a:xfrm>
            <a:custGeom>
              <a:avLst/>
              <a:gdLst/>
              <a:ahLst/>
              <a:cxnLst/>
              <a:rect l="l" t="t" r="r" b="b"/>
              <a:pathLst>
                <a:path w="2077045" h="653151">
                  <a:moveTo>
                    <a:pt x="54496" y="0"/>
                  </a:moveTo>
                  <a:lnTo>
                    <a:pt x="2022549" y="0"/>
                  </a:lnTo>
                  <a:cubicBezTo>
                    <a:pt x="2052647" y="0"/>
                    <a:pt x="2077045" y="24399"/>
                    <a:pt x="2077045" y="54496"/>
                  </a:cubicBezTo>
                  <a:lnTo>
                    <a:pt x="2077045" y="598655"/>
                  </a:lnTo>
                  <a:cubicBezTo>
                    <a:pt x="2077045" y="613109"/>
                    <a:pt x="2071304" y="626970"/>
                    <a:pt x="2061084" y="637190"/>
                  </a:cubicBezTo>
                  <a:cubicBezTo>
                    <a:pt x="2050864" y="647410"/>
                    <a:pt x="2037003" y="653151"/>
                    <a:pt x="2022549" y="653151"/>
                  </a:cubicBezTo>
                  <a:lnTo>
                    <a:pt x="54496" y="653151"/>
                  </a:lnTo>
                  <a:cubicBezTo>
                    <a:pt x="24399" y="653151"/>
                    <a:pt x="0" y="628753"/>
                    <a:pt x="0" y="598655"/>
                  </a:cubicBezTo>
                  <a:lnTo>
                    <a:pt x="0" y="54496"/>
                  </a:lnTo>
                  <a:cubicBezTo>
                    <a:pt x="0" y="24399"/>
                    <a:pt x="24399" y="0"/>
                    <a:pt x="54496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4DBDA9">
                    <a:alpha val="100000"/>
                  </a:srgbClr>
                </a:gs>
                <a:gs pos="100000">
                  <a:srgbClr val="3D949D">
                    <a:alpha val="100000"/>
                  </a:srgbClr>
                </a:gs>
              </a:gsLst>
              <a:lin ang="0"/>
            </a:gradFill>
            <a:ln>
              <a:noFill/>
            </a:ln>
          </p:spPr>
        </p:sp>
        <p:sp>
          <p:nvSpPr>
            <p:cNvPr id="18" name="TextBox 18"/>
            <p:cNvSpPr txBox="1"/>
            <p:nvPr/>
          </p:nvSpPr>
          <p:spPr>
            <a:xfrm>
              <a:off x="0" y="-57150"/>
              <a:ext cx="812800" cy="8699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lvl="0" indent="0"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19" name="Group 19"/>
          <p:cNvGrpSpPr/>
          <p:nvPr/>
        </p:nvGrpSpPr>
        <p:grpSpPr>
          <a:xfrm>
            <a:off x="9144000" y="3114691"/>
            <a:ext cx="7191989" cy="1669499"/>
            <a:chOff x="0" y="0"/>
            <a:chExt cx="2077045" cy="482151"/>
          </a:xfrm>
        </p:grpSpPr>
        <p:sp>
          <p:nvSpPr>
            <p:cNvPr id="20" name="Freeform 20"/>
            <p:cNvSpPr/>
            <p:nvPr/>
          </p:nvSpPr>
          <p:spPr>
            <a:xfrm>
              <a:off x="0" y="0"/>
              <a:ext cx="2077045" cy="482151"/>
            </a:xfrm>
            <a:custGeom>
              <a:avLst/>
              <a:gdLst/>
              <a:ahLst/>
              <a:cxnLst/>
              <a:rect l="l" t="t" r="r" b="b"/>
              <a:pathLst>
                <a:path w="2077045" h="482151">
                  <a:moveTo>
                    <a:pt x="54900" y="0"/>
                  </a:moveTo>
                  <a:lnTo>
                    <a:pt x="2022146" y="0"/>
                  </a:lnTo>
                  <a:cubicBezTo>
                    <a:pt x="2036706" y="0"/>
                    <a:pt x="2050670" y="5784"/>
                    <a:pt x="2060965" y="16080"/>
                  </a:cubicBezTo>
                  <a:cubicBezTo>
                    <a:pt x="2071261" y="26375"/>
                    <a:pt x="2077045" y="40339"/>
                    <a:pt x="2077045" y="54900"/>
                  </a:cubicBezTo>
                  <a:lnTo>
                    <a:pt x="2077045" y="427251"/>
                  </a:lnTo>
                  <a:cubicBezTo>
                    <a:pt x="2077045" y="457572"/>
                    <a:pt x="2052466" y="482151"/>
                    <a:pt x="2022146" y="482151"/>
                  </a:cubicBezTo>
                  <a:lnTo>
                    <a:pt x="54900" y="482151"/>
                  </a:lnTo>
                  <a:cubicBezTo>
                    <a:pt x="40339" y="482151"/>
                    <a:pt x="26375" y="476367"/>
                    <a:pt x="16080" y="466071"/>
                  </a:cubicBezTo>
                  <a:cubicBezTo>
                    <a:pt x="5784" y="455776"/>
                    <a:pt x="0" y="441812"/>
                    <a:pt x="0" y="427251"/>
                  </a:cubicBezTo>
                  <a:lnTo>
                    <a:pt x="0" y="54900"/>
                  </a:lnTo>
                  <a:cubicBezTo>
                    <a:pt x="0" y="40339"/>
                    <a:pt x="5784" y="26375"/>
                    <a:pt x="16080" y="16080"/>
                  </a:cubicBezTo>
                  <a:cubicBezTo>
                    <a:pt x="26375" y="5784"/>
                    <a:pt x="40339" y="0"/>
                    <a:pt x="54900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0C746E">
                    <a:alpha val="100000"/>
                  </a:srgbClr>
                </a:gs>
                <a:gs pos="100000">
                  <a:srgbClr val="029D94">
                    <a:alpha val="100000"/>
                  </a:srgbClr>
                </a:gs>
              </a:gsLst>
              <a:lin ang="0"/>
            </a:gradFill>
          </p:spPr>
        </p:sp>
        <p:sp>
          <p:nvSpPr>
            <p:cNvPr id="21" name="TextBox 21"/>
            <p:cNvSpPr txBox="1"/>
            <p:nvPr/>
          </p:nvSpPr>
          <p:spPr>
            <a:xfrm>
              <a:off x="0" y="-57150"/>
              <a:ext cx="812800" cy="8699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22" name="Group 22"/>
          <p:cNvGrpSpPr/>
          <p:nvPr/>
        </p:nvGrpSpPr>
        <p:grpSpPr>
          <a:xfrm>
            <a:off x="9144000" y="5126015"/>
            <a:ext cx="7191989" cy="2046294"/>
            <a:chOff x="0" y="0"/>
            <a:chExt cx="2077045" cy="590969"/>
          </a:xfrm>
        </p:grpSpPr>
        <p:sp>
          <p:nvSpPr>
            <p:cNvPr id="23" name="Freeform 23"/>
            <p:cNvSpPr/>
            <p:nvPr/>
          </p:nvSpPr>
          <p:spPr>
            <a:xfrm>
              <a:off x="0" y="0"/>
              <a:ext cx="2077045" cy="590969"/>
            </a:xfrm>
            <a:custGeom>
              <a:avLst/>
              <a:gdLst/>
              <a:ahLst/>
              <a:cxnLst/>
              <a:rect l="l" t="t" r="r" b="b"/>
              <a:pathLst>
                <a:path w="2077045" h="590969">
                  <a:moveTo>
                    <a:pt x="54900" y="0"/>
                  </a:moveTo>
                  <a:lnTo>
                    <a:pt x="2022146" y="0"/>
                  </a:lnTo>
                  <a:cubicBezTo>
                    <a:pt x="2036706" y="0"/>
                    <a:pt x="2050670" y="5784"/>
                    <a:pt x="2060965" y="16080"/>
                  </a:cubicBezTo>
                  <a:cubicBezTo>
                    <a:pt x="2071261" y="26375"/>
                    <a:pt x="2077045" y="40339"/>
                    <a:pt x="2077045" y="54900"/>
                  </a:cubicBezTo>
                  <a:lnTo>
                    <a:pt x="2077045" y="536070"/>
                  </a:lnTo>
                  <a:cubicBezTo>
                    <a:pt x="2077045" y="550630"/>
                    <a:pt x="2071261" y="564594"/>
                    <a:pt x="2060965" y="574890"/>
                  </a:cubicBezTo>
                  <a:cubicBezTo>
                    <a:pt x="2050670" y="585185"/>
                    <a:pt x="2036706" y="590969"/>
                    <a:pt x="2022146" y="590969"/>
                  </a:cubicBezTo>
                  <a:lnTo>
                    <a:pt x="54900" y="590969"/>
                  </a:lnTo>
                  <a:cubicBezTo>
                    <a:pt x="40339" y="590969"/>
                    <a:pt x="26375" y="585185"/>
                    <a:pt x="16080" y="574890"/>
                  </a:cubicBezTo>
                  <a:cubicBezTo>
                    <a:pt x="5784" y="564594"/>
                    <a:pt x="0" y="550630"/>
                    <a:pt x="0" y="536070"/>
                  </a:cubicBezTo>
                  <a:lnTo>
                    <a:pt x="0" y="54900"/>
                  </a:lnTo>
                  <a:cubicBezTo>
                    <a:pt x="0" y="40339"/>
                    <a:pt x="5784" y="26375"/>
                    <a:pt x="16080" y="16080"/>
                  </a:cubicBezTo>
                  <a:cubicBezTo>
                    <a:pt x="26375" y="5784"/>
                    <a:pt x="40339" y="0"/>
                    <a:pt x="54900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0C746E">
                    <a:alpha val="100000"/>
                  </a:srgbClr>
                </a:gs>
                <a:gs pos="100000">
                  <a:srgbClr val="029D94">
                    <a:alpha val="100000"/>
                  </a:srgbClr>
                </a:gs>
              </a:gsLst>
              <a:lin ang="0"/>
            </a:gradFill>
            <a:ln>
              <a:noFill/>
            </a:ln>
          </p:spPr>
        </p:sp>
        <p:sp>
          <p:nvSpPr>
            <p:cNvPr id="24" name="TextBox 24"/>
            <p:cNvSpPr txBox="1"/>
            <p:nvPr/>
          </p:nvSpPr>
          <p:spPr>
            <a:xfrm>
              <a:off x="0" y="-57150"/>
              <a:ext cx="812800" cy="8699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lvl="0" indent="0"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31" name="TextBox 31"/>
          <p:cNvSpPr txBox="1"/>
          <p:nvPr/>
        </p:nvSpPr>
        <p:spPr>
          <a:xfrm>
            <a:off x="2814760" y="6611276"/>
            <a:ext cx="3588544" cy="5793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291"/>
              </a:lnSpc>
            </a:pPr>
            <a:r>
              <a:rPr lang="en-US" sz="3065" dirty="0">
                <a:solidFill>
                  <a:srgbClr val="934756"/>
                </a:solidFill>
                <a:latin typeface="Oswald Bold"/>
              </a:rPr>
              <a:t>ЧТО НУЖНО СДЕЛАТЬ</a:t>
            </a:r>
          </a:p>
        </p:txBody>
      </p:sp>
      <p:sp>
        <p:nvSpPr>
          <p:cNvPr id="32" name="TextBox 32"/>
          <p:cNvSpPr txBox="1"/>
          <p:nvPr/>
        </p:nvSpPr>
        <p:spPr>
          <a:xfrm>
            <a:off x="3838650" y="1943100"/>
            <a:ext cx="1187905" cy="52209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291"/>
              </a:lnSpc>
            </a:pPr>
            <a:r>
              <a:rPr lang="en-US" sz="3065" dirty="0">
                <a:solidFill>
                  <a:srgbClr val="934756"/>
                </a:solidFill>
                <a:latin typeface="Oswald Bold"/>
              </a:rPr>
              <a:t>НОРМА</a:t>
            </a:r>
          </a:p>
        </p:txBody>
      </p:sp>
      <p:sp>
        <p:nvSpPr>
          <p:cNvPr id="33" name="TextBox 33"/>
          <p:cNvSpPr txBox="1"/>
          <p:nvPr/>
        </p:nvSpPr>
        <p:spPr>
          <a:xfrm>
            <a:off x="1381690" y="2995781"/>
            <a:ext cx="6486009" cy="252511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2218"/>
              </a:lnSpc>
              <a:spcBef>
                <a:spcPct val="0"/>
              </a:spcBef>
            </a:pPr>
            <a:r>
              <a:rPr lang="en-US" sz="1706" b="1" i="1" u="none" strike="noStrike" spc="34" dirty="0">
                <a:solidFill>
                  <a:srgbClr val="FFFFFF"/>
                </a:solidFill>
                <a:latin typeface="Noto Serif Bold Italics"/>
              </a:rPr>
              <a:t>В </a:t>
            </a:r>
            <a:r>
              <a:rPr lang="en-US" sz="1706" i="1" u="none" strike="noStrike" spc="34" dirty="0">
                <a:solidFill>
                  <a:srgbClr val="FFFFFF"/>
                </a:solidFill>
                <a:latin typeface="Noto Serif Bold Italics"/>
              </a:rPr>
              <a:t>ЗАРАБОТОК </a:t>
            </a:r>
            <a:r>
              <a:rPr lang="en-US" sz="1706" i="1" u="none" strike="noStrike" spc="34" dirty="0" err="1">
                <a:solidFill>
                  <a:srgbClr val="FFFFFF"/>
                </a:solidFill>
                <a:latin typeface="Noto Serif Bold Italics"/>
              </a:rPr>
              <a:t>включаются</a:t>
            </a:r>
            <a:r>
              <a:rPr lang="en-US" sz="1706" i="1" u="none" strike="noStrike" spc="34" dirty="0">
                <a:solidFill>
                  <a:srgbClr val="FFFFFF"/>
                </a:solidFill>
                <a:latin typeface="Noto Serif Bold Italics"/>
              </a:rPr>
              <a:t> </a:t>
            </a:r>
            <a:r>
              <a:rPr lang="en-US" sz="1706" i="1" u="none" strike="noStrike" spc="34" dirty="0" err="1">
                <a:solidFill>
                  <a:srgbClr val="FFFFFF"/>
                </a:solidFill>
                <a:latin typeface="Noto Serif Bold Italics"/>
              </a:rPr>
              <a:t>виды</a:t>
            </a:r>
            <a:r>
              <a:rPr lang="en-US" sz="1706" i="1" u="none" strike="noStrike" spc="34" dirty="0">
                <a:solidFill>
                  <a:srgbClr val="FFFFFF"/>
                </a:solidFill>
                <a:latin typeface="Noto Serif Bold Italics"/>
              </a:rPr>
              <a:t> </a:t>
            </a:r>
            <a:r>
              <a:rPr lang="en-US" sz="1706" i="1" u="none" strike="noStrike" spc="34" dirty="0" err="1">
                <a:solidFill>
                  <a:srgbClr val="FFFFFF"/>
                </a:solidFill>
                <a:latin typeface="Noto Serif Bold Italics"/>
              </a:rPr>
              <a:t>выплат</a:t>
            </a:r>
            <a:r>
              <a:rPr lang="en-US" sz="1706" i="1" u="none" strike="noStrike" spc="34" dirty="0">
                <a:solidFill>
                  <a:srgbClr val="FFFFFF"/>
                </a:solidFill>
                <a:latin typeface="Noto Serif Bold Italics"/>
              </a:rPr>
              <a:t> по </a:t>
            </a:r>
            <a:r>
              <a:rPr lang="en-US" sz="1706" i="1" u="none" strike="noStrike" spc="34" dirty="0" err="1">
                <a:solidFill>
                  <a:srgbClr val="FFFFFF"/>
                </a:solidFill>
                <a:latin typeface="Noto Serif Bold Italics"/>
              </a:rPr>
              <a:t>всем</a:t>
            </a:r>
            <a:r>
              <a:rPr lang="en-US" sz="1706" i="1" u="none" strike="noStrike" spc="34" dirty="0">
                <a:solidFill>
                  <a:srgbClr val="FFFFFF"/>
                </a:solidFill>
                <a:latin typeface="Noto Serif Bold Italics"/>
              </a:rPr>
              <a:t> </a:t>
            </a:r>
            <a:r>
              <a:rPr lang="en-US" sz="1706" i="1" u="none" strike="noStrike" spc="34" dirty="0" err="1">
                <a:solidFill>
                  <a:srgbClr val="FFFFFF"/>
                </a:solidFill>
                <a:latin typeface="Noto Serif Bold Italics"/>
              </a:rPr>
              <a:t>местам</a:t>
            </a:r>
            <a:r>
              <a:rPr lang="en-US" sz="1706" i="1" u="none" strike="noStrike" spc="34" dirty="0">
                <a:solidFill>
                  <a:srgbClr val="FFFFFF"/>
                </a:solidFill>
                <a:latin typeface="Noto Serif Bold Italics"/>
              </a:rPr>
              <a:t> работы в </a:t>
            </a:r>
            <a:r>
              <a:rPr lang="en-US" sz="1706" i="1" u="none" strike="noStrike" spc="34" dirty="0" err="1">
                <a:solidFill>
                  <a:srgbClr val="FFFFFF"/>
                </a:solidFill>
                <a:latin typeface="Noto Serif Bold Italics"/>
              </a:rPr>
              <a:t>расчетном</a:t>
            </a:r>
            <a:r>
              <a:rPr lang="en-US" sz="1706" i="1" u="none" strike="noStrike" spc="34" dirty="0">
                <a:solidFill>
                  <a:srgbClr val="FFFFFF"/>
                </a:solidFill>
                <a:latin typeface="Noto Serif Bold Italics"/>
              </a:rPr>
              <a:t> </a:t>
            </a:r>
            <a:r>
              <a:rPr lang="en-US" sz="1706" i="1" u="none" strike="noStrike" spc="34" dirty="0" err="1">
                <a:solidFill>
                  <a:srgbClr val="FFFFFF"/>
                </a:solidFill>
                <a:latin typeface="Noto Serif Bold Italics"/>
              </a:rPr>
              <a:t>периоде</a:t>
            </a:r>
            <a:r>
              <a:rPr lang="en-US" sz="1706" i="1" u="none" strike="noStrike" spc="34" dirty="0">
                <a:solidFill>
                  <a:srgbClr val="FFFFFF"/>
                </a:solidFill>
                <a:latin typeface="Noto Serif Bold Italics"/>
              </a:rPr>
              <a:t>, в </a:t>
            </a:r>
            <a:r>
              <a:rPr lang="en-US" sz="1706" i="1" u="none" strike="noStrike" spc="34" dirty="0" err="1">
                <a:solidFill>
                  <a:srgbClr val="FFFFFF"/>
                </a:solidFill>
                <a:latin typeface="Noto Serif Bold Italics"/>
              </a:rPr>
              <a:t>том</a:t>
            </a:r>
            <a:r>
              <a:rPr lang="en-US" sz="1706" i="1" u="none" strike="noStrike" spc="34" dirty="0">
                <a:solidFill>
                  <a:srgbClr val="FFFFFF"/>
                </a:solidFill>
                <a:latin typeface="Noto Serif Bold Italics"/>
              </a:rPr>
              <a:t> </a:t>
            </a:r>
            <a:r>
              <a:rPr lang="en-US" sz="1706" i="1" u="none" strike="noStrike" spc="34" dirty="0" err="1">
                <a:solidFill>
                  <a:srgbClr val="FFFFFF"/>
                </a:solidFill>
                <a:latin typeface="Noto Serif Bold Italics"/>
              </a:rPr>
              <a:t>числе</a:t>
            </a:r>
            <a:r>
              <a:rPr lang="en-US" sz="1706" i="1" u="none" strike="noStrike" spc="34" dirty="0">
                <a:solidFill>
                  <a:srgbClr val="FFFFFF"/>
                </a:solidFill>
                <a:latin typeface="Noto Serif Bold Italics"/>
              </a:rPr>
              <a:t> </a:t>
            </a:r>
            <a:r>
              <a:rPr lang="en-US" sz="1706" i="1" u="none" strike="noStrike" spc="34" dirty="0" err="1">
                <a:solidFill>
                  <a:srgbClr val="FFFFFF"/>
                </a:solidFill>
                <a:latin typeface="Noto Serif Bold Italics"/>
              </a:rPr>
              <a:t>бывшим</a:t>
            </a:r>
            <a:r>
              <a:rPr lang="en-US" sz="1706" i="1" u="none" strike="noStrike" spc="34" dirty="0">
                <a:solidFill>
                  <a:srgbClr val="FFFFFF"/>
                </a:solidFill>
                <a:latin typeface="Noto Serif Bold Italics"/>
              </a:rPr>
              <a:t>, </a:t>
            </a:r>
            <a:r>
              <a:rPr lang="en-US" sz="1706" i="1" u="none" strike="noStrike" spc="34" dirty="0" err="1">
                <a:solidFill>
                  <a:srgbClr val="FFFFFF"/>
                </a:solidFill>
                <a:latin typeface="Noto Serif Bold Italics"/>
              </a:rPr>
              <a:t>на</a:t>
            </a:r>
            <a:r>
              <a:rPr lang="en-US" sz="1706" i="1" u="none" strike="noStrike" spc="34" dirty="0">
                <a:solidFill>
                  <a:srgbClr val="FFFFFF"/>
                </a:solidFill>
                <a:latin typeface="Noto Serif Bold Italics"/>
              </a:rPr>
              <a:t> </a:t>
            </a:r>
            <a:r>
              <a:rPr lang="en-US" sz="1706" i="1" u="none" strike="noStrike" spc="34" dirty="0" err="1">
                <a:solidFill>
                  <a:srgbClr val="FFFFFF"/>
                </a:solidFill>
                <a:latin typeface="Noto Serif Bold Italics"/>
              </a:rPr>
              <a:t>которые</a:t>
            </a:r>
            <a:r>
              <a:rPr lang="en-US" sz="1706" i="1" u="none" strike="noStrike" spc="34" dirty="0">
                <a:solidFill>
                  <a:srgbClr val="FFFFFF"/>
                </a:solidFill>
                <a:latin typeface="Noto Serif Bold Italics"/>
              </a:rPr>
              <a:t> </a:t>
            </a:r>
            <a:r>
              <a:rPr lang="en-US" sz="1706" i="1" u="none" strike="noStrike" spc="34" dirty="0" err="1">
                <a:solidFill>
                  <a:srgbClr val="FFFFFF"/>
                </a:solidFill>
                <a:latin typeface="Noto Serif Bold Italics"/>
              </a:rPr>
              <a:t>начислялись</a:t>
            </a:r>
            <a:r>
              <a:rPr lang="en-US" sz="1706" i="1" u="none" strike="noStrike" spc="34" dirty="0">
                <a:solidFill>
                  <a:srgbClr val="FFFFFF"/>
                </a:solidFill>
                <a:latin typeface="Noto Serif Bold Italics"/>
              </a:rPr>
              <a:t> </a:t>
            </a:r>
            <a:r>
              <a:rPr lang="en-US" sz="1706" i="1" u="none" strike="noStrike" spc="34" dirty="0" err="1">
                <a:solidFill>
                  <a:srgbClr val="FFFFFF"/>
                </a:solidFill>
                <a:latin typeface="Noto Serif Bold Italics"/>
              </a:rPr>
              <a:t>обязательные</a:t>
            </a:r>
            <a:r>
              <a:rPr lang="en-US" sz="1706" i="1" u="none" strike="noStrike" spc="34" dirty="0">
                <a:solidFill>
                  <a:srgbClr val="FFFFFF"/>
                </a:solidFill>
                <a:latin typeface="Noto Serif Bold Italics"/>
              </a:rPr>
              <a:t> </a:t>
            </a:r>
            <a:r>
              <a:rPr lang="en-US" sz="1706" i="1" u="none" strike="noStrike" spc="34" dirty="0" err="1">
                <a:solidFill>
                  <a:srgbClr val="FFFFFF"/>
                </a:solidFill>
                <a:latin typeface="Noto Serif Bold Italics"/>
              </a:rPr>
              <a:t>страховые</a:t>
            </a:r>
            <a:r>
              <a:rPr lang="en-US" sz="1706" i="1" u="none" strike="noStrike" spc="34" dirty="0">
                <a:solidFill>
                  <a:srgbClr val="FFFFFF"/>
                </a:solidFill>
                <a:latin typeface="Noto Serif Bold Italics"/>
              </a:rPr>
              <a:t> </a:t>
            </a:r>
            <a:r>
              <a:rPr lang="en-US" sz="1706" i="1" u="none" strike="noStrike" spc="34" dirty="0" err="1">
                <a:solidFill>
                  <a:srgbClr val="FFFFFF"/>
                </a:solidFill>
                <a:latin typeface="Noto Serif Bold Italics"/>
              </a:rPr>
              <a:t>взносы</a:t>
            </a:r>
            <a:r>
              <a:rPr lang="en-US" sz="1706" i="1" u="none" strike="noStrike" spc="34" dirty="0">
                <a:solidFill>
                  <a:srgbClr val="FFFFFF"/>
                </a:solidFill>
                <a:latin typeface="Noto Serif Bold Italics"/>
              </a:rPr>
              <a:t> </a:t>
            </a:r>
            <a:r>
              <a:rPr lang="en-US" sz="1706" i="1" u="none" strike="noStrike" spc="34" dirty="0" err="1">
                <a:solidFill>
                  <a:srgbClr val="FFFFFF"/>
                </a:solidFill>
                <a:latin typeface="Noto Serif Bold Italics"/>
              </a:rPr>
              <a:t>на</a:t>
            </a:r>
            <a:r>
              <a:rPr lang="en-US" sz="1706" i="1" u="none" strike="noStrike" spc="34" dirty="0">
                <a:solidFill>
                  <a:srgbClr val="FFFFFF"/>
                </a:solidFill>
                <a:latin typeface="Noto Serif Bold Italics"/>
              </a:rPr>
              <a:t> </a:t>
            </a:r>
            <a:r>
              <a:rPr lang="en-US" sz="1706" i="1" u="none" strike="noStrike" spc="34" dirty="0" err="1">
                <a:solidFill>
                  <a:srgbClr val="FFFFFF"/>
                </a:solidFill>
                <a:latin typeface="Noto Serif Bold Italics"/>
              </a:rPr>
              <a:t>социальное</a:t>
            </a:r>
            <a:r>
              <a:rPr lang="en-US" sz="1706" i="1" u="none" strike="noStrike" spc="34" dirty="0">
                <a:solidFill>
                  <a:srgbClr val="FFFFFF"/>
                </a:solidFill>
                <a:latin typeface="Noto Serif Bold Italics"/>
              </a:rPr>
              <a:t> </a:t>
            </a:r>
            <a:r>
              <a:rPr lang="en-US" sz="1706" i="1" u="none" strike="noStrike" spc="34" dirty="0" err="1">
                <a:solidFill>
                  <a:srgbClr val="FFFFFF"/>
                </a:solidFill>
                <a:latin typeface="Noto Serif Bold Italics"/>
              </a:rPr>
              <a:t>страхование</a:t>
            </a:r>
            <a:r>
              <a:rPr lang="en-US" sz="1706" i="1" u="none" strike="noStrike" spc="34" dirty="0">
                <a:solidFill>
                  <a:srgbClr val="FFFFFF"/>
                </a:solidFill>
                <a:latin typeface="Noto Serif Bold Italics"/>
              </a:rPr>
              <a:t> (6%), </a:t>
            </a:r>
          </a:p>
          <a:p>
            <a:pPr marL="0" lvl="0" indent="0" algn="ctr">
              <a:lnSpc>
                <a:spcPts val="2218"/>
              </a:lnSpc>
              <a:spcBef>
                <a:spcPct val="0"/>
              </a:spcBef>
            </a:pPr>
            <a:r>
              <a:rPr lang="en-US" sz="1706" i="1" u="none" strike="noStrike" spc="34" dirty="0" err="1">
                <a:solidFill>
                  <a:srgbClr val="FFFFFF"/>
                </a:solidFill>
                <a:latin typeface="Noto Serif Bold Italics"/>
              </a:rPr>
              <a:t>за</a:t>
            </a:r>
            <a:r>
              <a:rPr lang="en-US" sz="1706" i="1" u="none" strike="noStrike" spc="34" dirty="0">
                <a:solidFill>
                  <a:srgbClr val="FFFFFF"/>
                </a:solidFill>
                <a:latin typeface="Noto Serif Bold Italics"/>
              </a:rPr>
              <a:t> </a:t>
            </a:r>
            <a:r>
              <a:rPr lang="en-US" sz="1706" i="1" u="none" strike="noStrike" spc="34" dirty="0" err="1">
                <a:solidFill>
                  <a:srgbClr val="FFFFFF"/>
                </a:solidFill>
                <a:latin typeface="Noto Serif Bold Italics"/>
              </a:rPr>
              <a:t>исключением</a:t>
            </a:r>
            <a:r>
              <a:rPr lang="en-US" sz="1706" i="1" u="none" strike="noStrike" spc="34" dirty="0">
                <a:solidFill>
                  <a:srgbClr val="FFFFFF"/>
                </a:solidFill>
                <a:latin typeface="Noto Serif Bold Italics"/>
              </a:rPr>
              <a:t> </a:t>
            </a:r>
            <a:r>
              <a:rPr lang="en-US" sz="1706" i="1" u="none" strike="noStrike" spc="34" dirty="0" err="1">
                <a:solidFill>
                  <a:srgbClr val="FFFFFF"/>
                </a:solidFill>
                <a:latin typeface="Noto Serif Bold Italics"/>
              </a:rPr>
              <a:t>выплат</a:t>
            </a:r>
            <a:r>
              <a:rPr lang="en-US" sz="1706" i="1" u="none" strike="noStrike" spc="34" dirty="0">
                <a:solidFill>
                  <a:srgbClr val="FFFFFF"/>
                </a:solidFill>
                <a:latin typeface="Noto Serif Bold Italics"/>
              </a:rPr>
              <a:t>:</a:t>
            </a:r>
          </a:p>
          <a:p>
            <a:pPr marL="0" lvl="0" indent="0">
              <a:lnSpc>
                <a:spcPts val="2218"/>
              </a:lnSpc>
              <a:spcBef>
                <a:spcPct val="0"/>
              </a:spcBef>
            </a:pPr>
            <a:r>
              <a:rPr lang="en-US" sz="1706" i="1" u="none" strike="noStrike" spc="34" dirty="0">
                <a:solidFill>
                  <a:srgbClr val="FFFFFF"/>
                </a:solidFill>
                <a:latin typeface="Noto Serif Bold Italics"/>
              </a:rPr>
              <a:t>- в </a:t>
            </a:r>
            <a:r>
              <a:rPr lang="en-US" sz="1706" i="1" u="none" strike="noStrike" spc="34" dirty="0" err="1">
                <a:solidFill>
                  <a:srgbClr val="FFFFFF"/>
                </a:solidFill>
                <a:latin typeface="Noto Serif Bold Italics"/>
              </a:rPr>
              <a:t>период</a:t>
            </a:r>
            <a:r>
              <a:rPr lang="en-US" sz="1706" i="1" u="none" strike="noStrike" spc="34" dirty="0">
                <a:solidFill>
                  <a:srgbClr val="FFFFFF"/>
                </a:solidFill>
                <a:latin typeface="Noto Serif Bold Italics"/>
              </a:rPr>
              <a:t> </a:t>
            </a:r>
            <a:r>
              <a:rPr lang="en-US" sz="1706" i="1" u="none" strike="noStrike" spc="34" dirty="0" err="1">
                <a:solidFill>
                  <a:srgbClr val="FFFFFF"/>
                </a:solidFill>
                <a:latin typeface="Noto Serif Bold Italics"/>
              </a:rPr>
              <a:t>простоев</a:t>
            </a:r>
            <a:r>
              <a:rPr lang="en-US" sz="1706" i="1" u="none" strike="noStrike" spc="34" dirty="0">
                <a:solidFill>
                  <a:srgbClr val="FFFFFF"/>
                </a:solidFill>
                <a:latin typeface="Noto Serif Bold Italics"/>
              </a:rPr>
              <a:t> </a:t>
            </a:r>
            <a:r>
              <a:rPr lang="en-US" sz="1706" i="1" u="none" strike="noStrike" spc="34" dirty="0" err="1">
                <a:solidFill>
                  <a:srgbClr val="FFFFFF"/>
                </a:solidFill>
                <a:latin typeface="Noto Serif Bold Italics"/>
              </a:rPr>
              <a:t>не</a:t>
            </a:r>
            <a:r>
              <a:rPr lang="en-US" sz="1706" i="1" u="none" strike="noStrike" spc="34" dirty="0">
                <a:solidFill>
                  <a:srgbClr val="FFFFFF"/>
                </a:solidFill>
                <a:latin typeface="Noto Serif Bold Italics"/>
              </a:rPr>
              <a:t> по </a:t>
            </a:r>
            <a:r>
              <a:rPr lang="en-US" sz="1706" i="1" u="none" strike="noStrike" spc="34" dirty="0" err="1">
                <a:solidFill>
                  <a:srgbClr val="FFFFFF"/>
                </a:solidFill>
                <a:latin typeface="Noto Serif Bold Italics"/>
              </a:rPr>
              <a:t>вине</a:t>
            </a:r>
            <a:r>
              <a:rPr lang="en-US" sz="1706" i="1" u="none" strike="noStrike" spc="34" dirty="0">
                <a:solidFill>
                  <a:srgbClr val="FFFFFF"/>
                </a:solidFill>
                <a:latin typeface="Noto Serif Bold Italics"/>
              </a:rPr>
              <a:t> </a:t>
            </a:r>
            <a:r>
              <a:rPr lang="en-US" sz="1706" i="1" u="none" strike="noStrike" spc="34" dirty="0" err="1">
                <a:solidFill>
                  <a:srgbClr val="FFFFFF"/>
                </a:solidFill>
                <a:latin typeface="Noto Serif Bold Italics"/>
              </a:rPr>
              <a:t>работника</a:t>
            </a:r>
            <a:r>
              <a:rPr lang="en-US" sz="1706" i="1" u="none" strike="noStrike" spc="34" dirty="0">
                <a:solidFill>
                  <a:srgbClr val="FFFFFF"/>
                </a:solidFill>
                <a:latin typeface="Noto Serif Bold Italics"/>
              </a:rPr>
              <a:t>; </a:t>
            </a:r>
          </a:p>
          <a:p>
            <a:pPr marL="0" lvl="0" indent="0">
              <a:lnSpc>
                <a:spcPts val="2218"/>
              </a:lnSpc>
              <a:spcBef>
                <a:spcPct val="0"/>
              </a:spcBef>
            </a:pPr>
            <a:r>
              <a:rPr lang="en-US" sz="1706" i="1" u="none" strike="noStrike" spc="34" dirty="0">
                <a:solidFill>
                  <a:srgbClr val="FFFFFF"/>
                </a:solidFill>
                <a:latin typeface="Noto Serif Bold Italics"/>
              </a:rPr>
              <a:t>- в </a:t>
            </a:r>
            <a:r>
              <a:rPr lang="en-US" sz="1706" i="1" u="none" strike="noStrike" spc="34" dirty="0" err="1">
                <a:solidFill>
                  <a:srgbClr val="FFFFFF"/>
                </a:solidFill>
                <a:latin typeface="Noto Serif Bold Italics"/>
              </a:rPr>
              <a:t>период</a:t>
            </a:r>
            <a:r>
              <a:rPr lang="en-US" sz="1706" i="1" u="none" strike="noStrike" spc="34" dirty="0">
                <a:solidFill>
                  <a:srgbClr val="FFFFFF"/>
                </a:solidFill>
                <a:latin typeface="Noto Serif Bold Italics"/>
              </a:rPr>
              <a:t> </a:t>
            </a:r>
            <a:r>
              <a:rPr lang="en-US" sz="1706" i="1" u="none" strike="noStrike" spc="34" dirty="0" err="1">
                <a:solidFill>
                  <a:srgbClr val="FFFFFF"/>
                </a:solidFill>
                <a:latin typeface="Noto Serif Bold Italics"/>
              </a:rPr>
              <a:t>отпуска</a:t>
            </a:r>
            <a:r>
              <a:rPr lang="en-US" sz="1706" i="1" u="none" strike="noStrike" spc="34" dirty="0">
                <a:solidFill>
                  <a:srgbClr val="FFFFFF"/>
                </a:solidFill>
                <a:latin typeface="Noto Serif Bold Italics"/>
              </a:rPr>
              <a:t> с </a:t>
            </a:r>
            <a:r>
              <a:rPr lang="en-US" sz="1706" i="1" u="none" strike="noStrike" spc="34" dirty="0" err="1">
                <a:solidFill>
                  <a:srgbClr val="FFFFFF"/>
                </a:solidFill>
                <a:latin typeface="Noto Serif Bold Italics"/>
              </a:rPr>
              <a:t>частичным</a:t>
            </a:r>
            <a:r>
              <a:rPr lang="en-US" sz="1706" i="1" u="none" strike="noStrike" spc="34" dirty="0">
                <a:solidFill>
                  <a:srgbClr val="FFFFFF"/>
                </a:solidFill>
                <a:latin typeface="Noto Serif Bold Italics"/>
              </a:rPr>
              <a:t> </a:t>
            </a:r>
            <a:r>
              <a:rPr lang="en-US" sz="1706" i="1" u="none" strike="noStrike" spc="34" dirty="0" err="1">
                <a:solidFill>
                  <a:srgbClr val="FFFFFF"/>
                </a:solidFill>
                <a:latin typeface="Noto Serif Bold Italics"/>
              </a:rPr>
              <a:t>сохранением</a:t>
            </a:r>
            <a:r>
              <a:rPr lang="en-US" sz="1706" i="1" u="none" strike="noStrike" spc="34" dirty="0">
                <a:solidFill>
                  <a:srgbClr val="FFFFFF"/>
                </a:solidFill>
                <a:latin typeface="Noto Serif Bold Italics"/>
              </a:rPr>
              <a:t> </a:t>
            </a:r>
          </a:p>
          <a:p>
            <a:pPr marL="0" lvl="0" indent="0">
              <a:lnSpc>
                <a:spcPts val="2218"/>
              </a:lnSpc>
              <a:spcBef>
                <a:spcPct val="0"/>
              </a:spcBef>
            </a:pPr>
            <a:r>
              <a:rPr lang="en-US" sz="1706" i="1" u="none" strike="noStrike" spc="34" dirty="0">
                <a:solidFill>
                  <a:srgbClr val="FFFFFF"/>
                </a:solidFill>
                <a:latin typeface="Noto Serif Bold Italics"/>
              </a:rPr>
              <a:t>з/п по </a:t>
            </a:r>
            <a:r>
              <a:rPr lang="en-US" sz="1706" i="1" u="none" strike="noStrike" spc="34" dirty="0" err="1">
                <a:solidFill>
                  <a:srgbClr val="FFFFFF"/>
                </a:solidFill>
                <a:latin typeface="Noto Serif Bold Italics"/>
              </a:rPr>
              <a:t>инициативе</a:t>
            </a:r>
            <a:r>
              <a:rPr lang="en-US" sz="1706" i="1" u="none" strike="noStrike" spc="34" dirty="0">
                <a:solidFill>
                  <a:srgbClr val="FFFFFF"/>
                </a:solidFill>
                <a:latin typeface="Noto Serif Bold Italics"/>
              </a:rPr>
              <a:t> </a:t>
            </a:r>
            <a:r>
              <a:rPr lang="en-US" sz="1706" i="1" u="none" strike="noStrike" spc="34" dirty="0" err="1">
                <a:solidFill>
                  <a:srgbClr val="FFFFFF"/>
                </a:solidFill>
                <a:latin typeface="Noto Serif Bold Italics"/>
              </a:rPr>
              <a:t>нанимателя</a:t>
            </a:r>
            <a:r>
              <a:rPr lang="en-US" sz="1706" i="1" u="none" strike="noStrike" spc="34" dirty="0">
                <a:solidFill>
                  <a:srgbClr val="FFFFFF"/>
                </a:solidFill>
                <a:latin typeface="Noto Serif Bold Italics"/>
              </a:rPr>
              <a:t>;</a:t>
            </a:r>
          </a:p>
          <a:p>
            <a:pPr marL="0" lvl="0" indent="0">
              <a:lnSpc>
                <a:spcPts val="2218"/>
              </a:lnSpc>
              <a:spcBef>
                <a:spcPct val="0"/>
              </a:spcBef>
            </a:pPr>
            <a:r>
              <a:rPr lang="en-US" sz="1706" i="1" u="none" strike="noStrike" spc="34" dirty="0">
                <a:solidFill>
                  <a:srgbClr val="FFFFFF"/>
                </a:solidFill>
                <a:latin typeface="Noto Serif Bold Italics"/>
              </a:rPr>
              <a:t>- </a:t>
            </a:r>
            <a:r>
              <a:rPr lang="en-US" sz="1706" i="1" u="none" strike="noStrike" spc="34" dirty="0" err="1">
                <a:solidFill>
                  <a:srgbClr val="FFFFFF"/>
                </a:solidFill>
                <a:latin typeface="Noto Serif Bold Italics"/>
              </a:rPr>
              <a:t>сумм</a:t>
            </a:r>
            <a:r>
              <a:rPr lang="en-US" sz="1706" i="1" u="none" strike="noStrike" spc="34" dirty="0">
                <a:solidFill>
                  <a:srgbClr val="FFFFFF"/>
                </a:solidFill>
                <a:latin typeface="Noto Serif Bold Italics"/>
              </a:rPr>
              <a:t> </a:t>
            </a:r>
            <a:r>
              <a:rPr lang="en-US" sz="1706" i="1" u="none" strike="noStrike" spc="34" dirty="0" err="1">
                <a:solidFill>
                  <a:srgbClr val="FFFFFF"/>
                </a:solidFill>
                <a:latin typeface="Noto Serif Bold Italics"/>
              </a:rPr>
              <a:t>выплат</a:t>
            </a:r>
            <a:r>
              <a:rPr lang="en-US" sz="1706" i="1" u="none" strike="noStrike" spc="34" dirty="0">
                <a:solidFill>
                  <a:srgbClr val="FFFFFF"/>
                </a:solidFill>
                <a:latin typeface="Noto Serif Bold Italics"/>
              </a:rPr>
              <a:t> з/п «в </a:t>
            </a:r>
            <a:r>
              <a:rPr lang="en-US" sz="1706" i="1" u="none" strike="noStrike" spc="34" dirty="0" err="1">
                <a:solidFill>
                  <a:srgbClr val="FFFFFF"/>
                </a:solidFill>
                <a:latin typeface="Noto Serif Bold Italics"/>
              </a:rPr>
              <a:t>конвертах</a:t>
            </a:r>
            <a:r>
              <a:rPr lang="en-US" sz="1706" b="1" i="1" u="none" strike="noStrike" spc="34" dirty="0">
                <a:solidFill>
                  <a:srgbClr val="FFFFFF"/>
                </a:solidFill>
                <a:latin typeface="Noto Serif Bold Italics"/>
              </a:rPr>
              <a:t>»</a:t>
            </a:r>
          </a:p>
        </p:txBody>
      </p:sp>
      <p:sp>
        <p:nvSpPr>
          <p:cNvPr id="34" name="TextBox 34"/>
          <p:cNvSpPr txBox="1"/>
          <p:nvPr/>
        </p:nvSpPr>
        <p:spPr>
          <a:xfrm>
            <a:off x="1170380" y="7824902"/>
            <a:ext cx="6908629" cy="195944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2164"/>
              </a:lnSpc>
              <a:spcBef>
                <a:spcPct val="0"/>
              </a:spcBef>
            </a:pPr>
            <a:r>
              <a:rPr lang="en-US" sz="1664" u="none" strike="noStrike" spc="33" dirty="0">
                <a:solidFill>
                  <a:srgbClr val="FFFFFF"/>
                </a:solidFill>
                <a:latin typeface="Noto Serif Bold Italics"/>
              </a:rPr>
              <a:t>ОСНОВНОМУ </a:t>
            </a:r>
            <a:r>
              <a:rPr lang="en-US" sz="1664" u="none" strike="noStrike" spc="33" dirty="0" err="1">
                <a:solidFill>
                  <a:srgbClr val="FFFFFF"/>
                </a:solidFill>
                <a:latin typeface="Noto Serif Bold Italics"/>
              </a:rPr>
              <a:t>нанимателю</a:t>
            </a:r>
            <a:r>
              <a:rPr lang="en-US" sz="1664" u="none" strike="noStrike" spc="33" dirty="0">
                <a:solidFill>
                  <a:srgbClr val="FFFFFF"/>
                </a:solidFill>
                <a:latin typeface="Noto Serif Bold Italics"/>
              </a:rPr>
              <a:t> – </a:t>
            </a:r>
            <a:r>
              <a:rPr lang="en-US" sz="1664" u="none" strike="noStrike" spc="33" dirty="0" err="1">
                <a:solidFill>
                  <a:srgbClr val="FFFFFF"/>
                </a:solidFill>
                <a:latin typeface="Noto Serif Bold Italics"/>
              </a:rPr>
              <a:t>запросить</a:t>
            </a:r>
            <a:r>
              <a:rPr lang="en-US" sz="1664" u="none" strike="noStrike" spc="33" dirty="0">
                <a:solidFill>
                  <a:srgbClr val="FFFFFF"/>
                </a:solidFill>
                <a:latin typeface="Noto Serif Bold Italics"/>
              </a:rPr>
              <a:t> </a:t>
            </a:r>
            <a:r>
              <a:rPr lang="en-US" sz="1664" u="none" strike="noStrike" spc="33" dirty="0" err="1">
                <a:solidFill>
                  <a:srgbClr val="FFFFFF"/>
                </a:solidFill>
                <a:latin typeface="Noto Serif Bold Italics"/>
              </a:rPr>
              <a:t>сведения</a:t>
            </a:r>
            <a:r>
              <a:rPr lang="en-US" sz="1664" u="none" strike="noStrike" spc="33" dirty="0">
                <a:solidFill>
                  <a:srgbClr val="FFFFFF"/>
                </a:solidFill>
                <a:latin typeface="Noto Serif Bold Italics"/>
              </a:rPr>
              <a:t> в </a:t>
            </a:r>
            <a:r>
              <a:rPr lang="en-US" sz="1664" u="none" strike="noStrike" spc="33" dirty="0" err="1">
                <a:solidFill>
                  <a:srgbClr val="FFFFFF"/>
                </a:solidFill>
                <a:latin typeface="Noto Serif Bold Italics"/>
              </a:rPr>
              <a:t>Фонде</a:t>
            </a:r>
            <a:r>
              <a:rPr lang="en-US" sz="1664" u="none" strike="noStrike" spc="33" dirty="0">
                <a:solidFill>
                  <a:srgbClr val="FFFFFF"/>
                </a:solidFill>
                <a:latin typeface="Noto Serif Bold Italics"/>
              </a:rPr>
              <a:t> </a:t>
            </a:r>
          </a:p>
          <a:p>
            <a:pPr marL="0" lvl="0" indent="0" algn="ctr">
              <a:lnSpc>
                <a:spcPts val="2164"/>
              </a:lnSpc>
              <a:spcBef>
                <a:spcPct val="0"/>
              </a:spcBef>
            </a:pPr>
            <a:r>
              <a:rPr lang="en-US" sz="1664" u="none" strike="noStrike" spc="33" dirty="0">
                <a:solidFill>
                  <a:srgbClr val="FFFFFF"/>
                </a:solidFill>
                <a:latin typeface="Noto Serif Bold Italics"/>
              </a:rPr>
              <a:t>о </a:t>
            </a:r>
            <a:r>
              <a:rPr lang="en-US" sz="1664" u="none" strike="noStrike" spc="33" dirty="0" err="1">
                <a:solidFill>
                  <a:srgbClr val="FFFFFF"/>
                </a:solidFill>
                <a:latin typeface="Noto Serif Bold Italics"/>
              </a:rPr>
              <a:t>среднедневном</a:t>
            </a:r>
            <a:r>
              <a:rPr lang="en-US" sz="1664" u="none" strike="noStrike" spc="33" dirty="0">
                <a:solidFill>
                  <a:srgbClr val="FFFFFF"/>
                </a:solidFill>
                <a:latin typeface="Noto Serif Bold Italics"/>
              </a:rPr>
              <a:t> </a:t>
            </a:r>
            <a:r>
              <a:rPr lang="en-US" sz="1664" u="none" strike="noStrike" spc="33" dirty="0" err="1">
                <a:solidFill>
                  <a:srgbClr val="FFFFFF"/>
                </a:solidFill>
                <a:latin typeface="Noto Serif Bold Italics"/>
              </a:rPr>
              <a:t>заработке</a:t>
            </a:r>
            <a:r>
              <a:rPr lang="en-US" sz="1664" u="none" strike="noStrike" spc="33" dirty="0">
                <a:solidFill>
                  <a:srgbClr val="FFFFFF"/>
                </a:solidFill>
                <a:latin typeface="Noto Serif Bold Italics"/>
              </a:rPr>
              <a:t>. </a:t>
            </a:r>
            <a:r>
              <a:rPr lang="en-US" sz="1664" u="none" strike="noStrike" spc="33" dirty="0" err="1">
                <a:solidFill>
                  <a:srgbClr val="FFFFFF"/>
                </a:solidFill>
                <a:latin typeface="Noto Serif Bold Italics"/>
              </a:rPr>
              <a:t>При</a:t>
            </a:r>
            <a:r>
              <a:rPr lang="en-US" sz="1664" u="none" strike="noStrike" spc="33" dirty="0">
                <a:solidFill>
                  <a:srgbClr val="FFFFFF"/>
                </a:solidFill>
                <a:latin typeface="Noto Serif Bold Italics"/>
              </a:rPr>
              <a:t> </a:t>
            </a:r>
            <a:r>
              <a:rPr lang="en-US" sz="1664" u="none" strike="noStrike" spc="33" dirty="0" err="1">
                <a:solidFill>
                  <a:srgbClr val="FFFFFF"/>
                </a:solidFill>
                <a:latin typeface="Noto Serif Bold Italics"/>
              </a:rPr>
              <a:t>необходимости</a:t>
            </a:r>
            <a:r>
              <a:rPr lang="en-US" sz="1664" u="none" strike="noStrike" spc="33" dirty="0">
                <a:solidFill>
                  <a:srgbClr val="FFFFFF"/>
                </a:solidFill>
                <a:latin typeface="Noto Serif Bold Italics"/>
              </a:rPr>
              <a:t> </a:t>
            </a:r>
          </a:p>
          <a:p>
            <a:pPr marL="0" lvl="0" indent="0" algn="ctr">
              <a:lnSpc>
                <a:spcPts val="2164"/>
              </a:lnSpc>
              <a:spcBef>
                <a:spcPct val="0"/>
              </a:spcBef>
            </a:pPr>
            <a:r>
              <a:rPr lang="en-US" sz="1664" u="none" strike="noStrike" spc="33" dirty="0" err="1">
                <a:solidFill>
                  <a:srgbClr val="FFFFFF"/>
                </a:solidFill>
                <a:latin typeface="Noto Serif Bold Italics"/>
              </a:rPr>
              <a:t>до</a:t>
            </a:r>
            <a:r>
              <a:rPr lang="en-US" sz="1664" u="none" strike="noStrike" spc="33" dirty="0">
                <a:solidFill>
                  <a:srgbClr val="FFFFFF"/>
                </a:solidFill>
                <a:latin typeface="Noto Serif Bold Italics"/>
              </a:rPr>
              <a:t> </a:t>
            </a:r>
            <a:r>
              <a:rPr lang="en-US" sz="1664" u="none" strike="noStrike" spc="33" dirty="0" err="1">
                <a:solidFill>
                  <a:srgbClr val="FFFFFF"/>
                </a:solidFill>
                <a:latin typeface="Noto Serif Bold Italics"/>
              </a:rPr>
              <a:t>подачи</a:t>
            </a:r>
            <a:r>
              <a:rPr lang="en-US" sz="1664" u="none" strike="noStrike" spc="33" dirty="0">
                <a:solidFill>
                  <a:srgbClr val="FFFFFF"/>
                </a:solidFill>
                <a:latin typeface="Noto Serif Bold Italics"/>
              </a:rPr>
              <a:t> </a:t>
            </a:r>
            <a:r>
              <a:rPr lang="en-US" sz="1664" u="none" strike="noStrike" spc="33" dirty="0" err="1">
                <a:solidFill>
                  <a:srgbClr val="FFFFFF"/>
                </a:solidFill>
                <a:latin typeface="Noto Serif Bold Italics"/>
              </a:rPr>
              <a:t>запроса</a:t>
            </a:r>
            <a:r>
              <a:rPr lang="en-US" sz="1664" u="none" strike="noStrike" spc="33" dirty="0">
                <a:solidFill>
                  <a:srgbClr val="FFFFFF"/>
                </a:solidFill>
                <a:latin typeface="Noto Serif Bold Italics"/>
              </a:rPr>
              <a:t> </a:t>
            </a:r>
            <a:r>
              <a:rPr lang="en-US" sz="1664" u="none" strike="noStrike" spc="33" dirty="0" err="1">
                <a:solidFill>
                  <a:srgbClr val="FFFFFF"/>
                </a:solidFill>
                <a:latin typeface="Noto Serif Bold Italics"/>
              </a:rPr>
              <a:t>представить</a:t>
            </a:r>
            <a:r>
              <a:rPr lang="en-US" sz="1664" u="none" strike="noStrike" spc="33" dirty="0">
                <a:solidFill>
                  <a:srgbClr val="FFFFFF"/>
                </a:solidFill>
                <a:latin typeface="Noto Serif Bold Italics"/>
              </a:rPr>
              <a:t> </a:t>
            </a:r>
            <a:r>
              <a:rPr lang="en-US" sz="1664" u="none" strike="noStrike" spc="33" dirty="0" err="1">
                <a:solidFill>
                  <a:srgbClr val="FFFFFF"/>
                </a:solidFill>
                <a:latin typeface="Noto Serif Bold Italics"/>
              </a:rPr>
              <a:t>форму</a:t>
            </a:r>
            <a:r>
              <a:rPr lang="en-US" sz="1664" u="none" strike="noStrike" spc="33" dirty="0">
                <a:solidFill>
                  <a:srgbClr val="FFFFFF"/>
                </a:solidFill>
                <a:latin typeface="Noto Serif Bold Italics"/>
              </a:rPr>
              <a:t> ПУ-3;</a:t>
            </a:r>
          </a:p>
          <a:p>
            <a:pPr marL="0" lvl="0" indent="0" algn="ctr">
              <a:lnSpc>
                <a:spcPts val="2164"/>
              </a:lnSpc>
              <a:spcBef>
                <a:spcPct val="0"/>
              </a:spcBef>
            </a:pPr>
            <a:endParaRPr lang="en-US" sz="1664" u="none" strike="noStrike" spc="33" dirty="0">
              <a:solidFill>
                <a:srgbClr val="FFFFFF"/>
              </a:solidFill>
              <a:latin typeface="Noto Serif Bold Italics"/>
            </a:endParaRPr>
          </a:p>
          <a:p>
            <a:pPr marL="0" lvl="0" indent="0" algn="ctr">
              <a:lnSpc>
                <a:spcPts val="2164"/>
              </a:lnSpc>
              <a:spcBef>
                <a:spcPct val="0"/>
              </a:spcBef>
            </a:pPr>
            <a:r>
              <a:rPr lang="en-US" sz="1664" u="none" strike="noStrike" spc="33" dirty="0">
                <a:solidFill>
                  <a:srgbClr val="FFFFFF"/>
                </a:solidFill>
                <a:latin typeface="Noto Serif Bold Italics"/>
              </a:rPr>
              <a:t>СОВМЕСТИТЕЛЮ – </a:t>
            </a:r>
            <a:r>
              <a:rPr lang="en-US" sz="1664" u="none" strike="noStrike" spc="33" dirty="0" err="1">
                <a:solidFill>
                  <a:srgbClr val="FFFFFF"/>
                </a:solidFill>
                <a:latin typeface="Noto Serif Bold Italics"/>
              </a:rPr>
              <a:t>следить</a:t>
            </a:r>
            <a:r>
              <a:rPr lang="en-US" sz="1664" u="none" strike="noStrike" spc="33" dirty="0">
                <a:solidFill>
                  <a:srgbClr val="FFFFFF"/>
                </a:solidFill>
                <a:latin typeface="Noto Serif Bold Italics"/>
              </a:rPr>
              <a:t> </a:t>
            </a:r>
            <a:r>
              <a:rPr lang="en-US" sz="1664" u="none" strike="noStrike" spc="33" dirty="0" err="1">
                <a:solidFill>
                  <a:srgbClr val="FFFFFF"/>
                </a:solidFill>
                <a:latin typeface="Noto Serif Bold Italics"/>
              </a:rPr>
              <a:t>за</a:t>
            </a:r>
            <a:r>
              <a:rPr lang="en-US" sz="1664" u="none" strike="noStrike" spc="33" dirty="0">
                <a:solidFill>
                  <a:srgbClr val="FFFFFF"/>
                </a:solidFill>
                <a:latin typeface="Noto Serif Bold Italics"/>
              </a:rPr>
              <a:t> </a:t>
            </a:r>
            <a:r>
              <a:rPr lang="en-US" sz="1664" u="none" strike="noStrike" spc="33" dirty="0" err="1">
                <a:solidFill>
                  <a:srgbClr val="FFFFFF"/>
                </a:solidFill>
                <a:latin typeface="Noto Serif Bold Italics"/>
              </a:rPr>
              <a:t>информацией</a:t>
            </a:r>
            <a:r>
              <a:rPr lang="en-US" sz="1664" u="none" strike="noStrike" spc="33" dirty="0">
                <a:solidFill>
                  <a:srgbClr val="FFFFFF"/>
                </a:solidFill>
                <a:latin typeface="Noto Serif Bold Italics"/>
              </a:rPr>
              <a:t> </a:t>
            </a:r>
          </a:p>
          <a:p>
            <a:pPr marL="0" lvl="0" indent="0" algn="ctr">
              <a:lnSpc>
                <a:spcPts val="2164"/>
              </a:lnSpc>
              <a:spcBef>
                <a:spcPct val="0"/>
              </a:spcBef>
            </a:pPr>
            <a:r>
              <a:rPr lang="en-US" sz="1664" u="none" strike="noStrike" spc="33" dirty="0">
                <a:solidFill>
                  <a:srgbClr val="FFFFFF"/>
                </a:solidFill>
                <a:latin typeface="Noto Serif Bold Italics"/>
              </a:rPr>
              <a:t>в «</a:t>
            </a:r>
            <a:r>
              <a:rPr lang="en-US" sz="1664" u="none" strike="noStrike" spc="33" dirty="0" err="1">
                <a:solidFill>
                  <a:srgbClr val="FFFFFF"/>
                </a:solidFill>
                <a:latin typeface="Noto Serif Bold Italics"/>
              </a:rPr>
              <a:t>Личном</a:t>
            </a:r>
            <a:r>
              <a:rPr lang="en-US" sz="1664" u="none" strike="noStrike" spc="33" dirty="0">
                <a:solidFill>
                  <a:srgbClr val="FFFFFF"/>
                </a:solidFill>
                <a:latin typeface="Noto Serif Bold Italics"/>
              </a:rPr>
              <a:t> </a:t>
            </a:r>
            <a:r>
              <a:rPr lang="en-US" sz="1664" u="none" strike="noStrike" spc="33" dirty="0" err="1">
                <a:solidFill>
                  <a:srgbClr val="FFFFFF"/>
                </a:solidFill>
                <a:latin typeface="Noto Serif Bold Italics"/>
              </a:rPr>
              <a:t>кабинете</a:t>
            </a:r>
            <a:r>
              <a:rPr lang="en-US" sz="1664" u="none" strike="noStrike" spc="33" dirty="0">
                <a:solidFill>
                  <a:srgbClr val="FFFFFF"/>
                </a:solidFill>
                <a:latin typeface="Noto Serif Bold Italics"/>
              </a:rPr>
              <a:t> </a:t>
            </a:r>
            <a:r>
              <a:rPr lang="en-US" sz="1664" u="none" strike="noStrike" spc="33" dirty="0" err="1">
                <a:solidFill>
                  <a:srgbClr val="FFFFFF"/>
                </a:solidFill>
                <a:latin typeface="Noto Serif Bold Italics"/>
              </a:rPr>
              <a:t>плательщика</a:t>
            </a:r>
            <a:r>
              <a:rPr lang="en-US" sz="1664" u="none" strike="noStrike" spc="33" dirty="0">
                <a:solidFill>
                  <a:srgbClr val="FFFFFF"/>
                </a:solidFill>
                <a:latin typeface="Noto Serif Bold Italics"/>
              </a:rPr>
              <a:t> </a:t>
            </a:r>
            <a:r>
              <a:rPr lang="en-US" sz="1664" u="none" strike="noStrike" spc="33" dirty="0" err="1">
                <a:solidFill>
                  <a:srgbClr val="FFFFFF"/>
                </a:solidFill>
                <a:latin typeface="Noto Serif Bold Italics"/>
              </a:rPr>
              <a:t>взносов</a:t>
            </a:r>
            <a:r>
              <a:rPr lang="en-US" sz="1664" u="none" strike="noStrike" spc="33" dirty="0">
                <a:solidFill>
                  <a:srgbClr val="FFFFFF"/>
                </a:solidFill>
                <a:latin typeface="Noto Serif Bold Italics"/>
              </a:rPr>
              <a:t>»</a:t>
            </a:r>
          </a:p>
          <a:p>
            <a:pPr marL="0" lvl="0" indent="0" algn="ctr">
              <a:lnSpc>
                <a:spcPts val="2164"/>
              </a:lnSpc>
              <a:spcBef>
                <a:spcPct val="0"/>
              </a:spcBef>
            </a:pPr>
            <a:r>
              <a:rPr lang="en-US" sz="1664" u="none" strike="noStrike" spc="33" dirty="0" err="1">
                <a:solidFill>
                  <a:srgbClr val="FFFFFF"/>
                </a:solidFill>
                <a:latin typeface="Noto Serif Bold Italics"/>
              </a:rPr>
              <a:t>при</a:t>
            </a:r>
            <a:r>
              <a:rPr lang="en-US" sz="1664" u="none" strike="noStrike" spc="33" dirty="0">
                <a:solidFill>
                  <a:srgbClr val="FFFFFF"/>
                </a:solidFill>
                <a:latin typeface="Noto Serif Bold Italics"/>
              </a:rPr>
              <a:t> </a:t>
            </a:r>
            <a:r>
              <a:rPr lang="en-US" sz="1664" u="none" strike="noStrike" spc="33" dirty="0" err="1">
                <a:solidFill>
                  <a:srgbClr val="FFFFFF"/>
                </a:solidFill>
                <a:latin typeface="Noto Serif Bold Italics"/>
              </a:rPr>
              <a:t>необходимости</a:t>
            </a:r>
            <a:r>
              <a:rPr lang="en-US" sz="1664" u="none" strike="noStrike" spc="33" dirty="0">
                <a:solidFill>
                  <a:srgbClr val="FFFFFF"/>
                </a:solidFill>
                <a:latin typeface="Noto Serif Bold Italics"/>
              </a:rPr>
              <a:t> </a:t>
            </a:r>
            <a:r>
              <a:rPr lang="en-US" sz="1664" u="none" strike="noStrike" spc="33" dirty="0" err="1">
                <a:solidFill>
                  <a:srgbClr val="FFFFFF"/>
                </a:solidFill>
                <a:latin typeface="Noto Serif Bold Italics"/>
              </a:rPr>
              <a:t>подать</a:t>
            </a:r>
            <a:r>
              <a:rPr lang="en-US" sz="1664" u="none" strike="noStrike" spc="33" dirty="0">
                <a:solidFill>
                  <a:srgbClr val="FFFFFF"/>
                </a:solidFill>
                <a:latin typeface="Noto Serif Bold Italics"/>
              </a:rPr>
              <a:t> </a:t>
            </a:r>
            <a:r>
              <a:rPr lang="en-US" sz="1664" u="none" strike="noStrike" spc="33" dirty="0" err="1">
                <a:solidFill>
                  <a:srgbClr val="FFFFFF"/>
                </a:solidFill>
                <a:latin typeface="Noto Serif Bold Italics"/>
              </a:rPr>
              <a:t>форму</a:t>
            </a:r>
            <a:r>
              <a:rPr lang="en-US" sz="1664" u="none" strike="noStrike" spc="33" dirty="0">
                <a:solidFill>
                  <a:srgbClr val="FFFFFF"/>
                </a:solidFill>
                <a:latin typeface="Noto Serif Bold Italics"/>
              </a:rPr>
              <a:t> ПУ-3</a:t>
            </a:r>
          </a:p>
        </p:txBody>
      </p:sp>
      <p:sp>
        <p:nvSpPr>
          <p:cNvPr id="35" name="TextBox 35"/>
          <p:cNvSpPr txBox="1"/>
          <p:nvPr/>
        </p:nvSpPr>
        <p:spPr>
          <a:xfrm>
            <a:off x="10099444" y="3641925"/>
            <a:ext cx="5281101" cy="54983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2218"/>
              </a:lnSpc>
              <a:spcBef>
                <a:spcPct val="0"/>
              </a:spcBef>
            </a:pPr>
            <a:r>
              <a:rPr lang="en-US" sz="1706" u="none" strike="noStrike" spc="34">
                <a:solidFill>
                  <a:srgbClr val="FFFFFF"/>
                </a:solidFill>
                <a:latin typeface="Noto Serif Bold Italics"/>
              </a:rPr>
              <a:t>Расчетный период 18 месяцев до квартала возникновения права на пособие</a:t>
            </a:r>
          </a:p>
        </p:txBody>
      </p:sp>
      <p:sp>
        <p:nvSpPr>
          <p:cNvPr id="36" name="TextBox 36"/>
          <p:cNvSpPr txBox="1"/>
          <p:nvPr/>
        </p:nvSpPr>
        <p:spPr>
          <a:xfrm>
            <a:off x="9197828" y="5312271"/>
            <a:ext cx="7084333" cy="167872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2218"/>
              </a:lnSpc>
              <a:spcBef>
                <a:spcPct val="0"/>
              </a:spcBef>
            </a:pPr>
            <a:r>
              <a:rPr lang="en-US" sz="1706" u="none" strike="noStrike" spc="34" dirty="0" err="1">
                <a:solidFill>
                  <a:srgbClr val="FFFFFF"/>
                </a:solidFill>
                <a:latin typeface="Noto Serif Bold Italics"/>
              </a:rPr>
              <a:t>Количество</a:t>
            </a:r>
            <a:r>
              <a:rPr lang="en-US" sz="1706" u="none" strike="noStrike" spc="34" dirty="0">
                <a:solidFill>
                  <a:srgbClr val="FFFFFF"/>
                </a:solidFill>
                <a:latin typeface="Noto Serif Bold Italics"/>
              </a:rPr>
              <a:t> </a:t>
            </a:r>
            <a:r>
              <a:rPr lang="en-US" sz="1706" u="none" strike="noStrike" spc="34" dirty="0" err="1">
                <a:solidFill>
                  <a:srgbClr val="FFFFFF"/>
                </a:solidFill>
                <a:latin typeface="Noto Serif Bold Italics"/>
              </a:rPr>
              <a:t>дней</a:t>
            </a:r>
            <a:r>
              <a:rPr lang="en-US" sz="1706" u="none" strike="noStrike" spc="34" dirty="0">
                <a:solidFill>
                  <a:srgbClr val="FFFFFF"/>
                </a:solidFill>
                <a:latin typeface="Noto Serif Bold Italics"/>
              </a:rPr>
              <a:t>, </a:t>
            </a:r>
            <a:r>
              <a:rPr lang="en-US" sz="1706" u="none" strike="noStrike" spc="34" dirty="0" err="1">
                <a:solidFill>
                  <a:srgbClr val="FFFFFF"/>
                </a:solidFill>
                <a:latin typeface="Noto Serif Bold Italics"/>
              </a:rPr>
              <a:t>входящих</a:t>
            </a:r>
            <a:r>
              <a:rPr lang="en-US" sz="1706" u="none" strike="noStrike" spc="34" dirty="0">
                <a:solidFill>
                  <a:srgbClr val="FFFFFF"/>
                </a:solidFill>
                <a:latin typeface="Noto Serif Bold Italics"/>
              </a:rPr>
              <a:t> в </a:t>
            </a:r>
            <a:r>
              <a:rPr lang="en-US" sz="1706" u="none" strike="noStrike" spc="34" dirty="0" err="1">
                <a:solidFill>
                  <a:srgbClr val="FFFFFF"/>
                </a:solidFill>
                <a:latin typeface="Noto Serif Bold Italics"/>
              </a:rPr>
              <a:t>расчет</a:t>
            </a:r>
            <a:r>
              <a:rPr lang="en-US" sz="1706" u="none" strike="noStrike" spc="34" dirty="0">
                <a:solidFill>
                  <a:srgbClr val="FFFFFF"/>
                </a:solidFill>
                <a:latin typeface="Noto Serif Bold Italics"/>
              </a:rPr>
              <a:t>  </a:t>
            </a:r>
            <a:r>
              <a:rPr lang="en-US" sz="1706" u="none" strike="noStrike" spc="34" dirty="0" err="1">
                <a:solidFill>
                  <a:srgbClr val="FFFFFF"/>
                </a:solidFill>
                <a:latin typeface="Noto Serif Bold Italics"/>
              </a:rPr>
              <a:t>среднедневного</a:t>
            </a:r>
            <a:r>
              <a:rPr lang="en-US" sz="1706" u="none" strike="noStrike" spc="34" dirty="0">
                <a:solidFill>
                  <a:srgbClr val="FFFFFF"/>
                </a:solidFill>
                <a:latin typeface="Noto Serif Bold Italics"/>
              </a:rPr>
              <a:t> </a:t>
            </a:r>
            <a:r>
              <a:rPr lang="en-US" sz="1706" u="none" strike="noStrike" spc="34" dirty="0" err="1">
                <a:solidFill>
                  <a:srgbClr val="FFFFFF"/>
                </a:solidFill>
                <a:latin typeface="Noto Serif Bold Italics"/>
              </a:rPr>
              <a:t>заработка</a:t>
            </a:r>
            <a:r>
              <a:rPr lang="en-US" sz="1706" u="none" strike="noStrike" spc="34" dirty="0">
                <a:solidFill>
                  <a:srgbClr val="FFFFFF"/>
                </a:solidFill>
                <a:latin typeface="Noto Serif Bold Italics"/>
              </a:rPr>
              <a:t> – </a:t>
            </a:r>
            <a:r>
              <a:rPr lang="ru-RU" sz="1706" u="none" strike="noStrike" spc="34" dirty="0" smtClean="0">
                <a:solidFill>
                  <a:srgbClr val="FFFFFF"/>
                </a:solidFill>
                <a:latin typeface="Noto Serif Bold Italics"/>
              </a:rPr>
              <a:t>  </a:t>
            </a:r>
            <a:r>
              <a:rPr lang="en-US" sz="1706" u="none" strike="noStrike" spc="34" dirty="0" smtClean="0">
                <a:solidFill>
                  <a:srgbClr val="FFFFFF"/>
                </a:solidFill>
                <a:latin typeface="Noto Serif Bold Italics"/>
              </a:rPr>
              <a:t>547 </a:t>
            </a:r>
            <a:r>
              <a:rPr lang="en-US" sz="1706" u="none" strike="noStrike" spc="34" dirty="0" err="1">
                <a:solidFill>
                  <a:srgbClr val="FFFFFF"/>
                </a:solidFill>
                <a:latin typeface="Noto Serif Bold Italics"/>
              </a:rPr>
              <a:t>календарных</a:t>
            </a:r>
            <a:r>
              <a:rPr lang="en-US" sz="1706" u="none" strike="noStrike" spc="34" dirty="0">
                <a:solidFill>
                  <a:srgbClr val="FFFFFF"/>
                </a:solidFill>
                <a:latin typeface="Noto Serif Bold Italics"/>
              </a:rPr>
              <a:t>  </a:t>
            </a:r>
            <a:r>
              <a:rPr lang="en-US" sz="1706" u="none" strike="noStrike" spc="34" dirty="0" err="1">
                <a:solidFill>
                  <a:srgbClr val="FFFFFF"/>
                </a:solidFill>
                <a:latin typeface="Noto Serif Bold Italics"/>
              </a:rPr>
              <a:t>дней</a:t>
            </a:r>
            <a:r>
              <a:rPr lang="en-US" sz="1706" u="none" strike="noStrike" spc="34" dirty="0">
                <a:solidFill>
                  <a:srgbClr val="FFFFFF"/>
                </a:solidFill>
                <a:latin typeface="Noto Serif Bold Italics"/>
              </a:rPr>
              <a:t> (</a:t>
            </a:r>
            <a:r>
              <a:rPr lang="en-US" sz="1706" u="none" strike="noStrike" spc="34" dirty="0" err="1">
                <a:solidFill>
                  <a:srgbClr val="FFFFFF"/>
                </a:solidFill>
                <a:latin typeface="Noto Serif Bold Italics"/>
              </a:rPr>
              <a:t>кроме</a:t>
            </a:r>
            <a:r>
              <a:rPr lang="en-US" sz="1706" u="none" strike="noStrike" spc="34" dirty="0">
                <a:solidFill>
                  <a:srgbClr val="FFFFFF"/>
                </a:solidFill>
                <a:latin typeface="Noto Serif Bold Italics"/>
              </a:rPr>
              <a:t> </a:t>
            </a:r>
            <a:r>
              <a:rPr lang="en-US" sz="1706" u="none" strike="noStrike" spc="34" dirty="0" err="1">
                <a:solidFill>
                  <a:srgbClr val="FFFFFF"/>
                </a:solidFill>
                <a:latin typeface="Noto Serif Bold Italics"/>
              </a:rPr>
              <a:t>дней</a:t>
            </a:r>
            <a:r>
              <a:rPr lang="en-US" sz="1706" u="none" strike="noStrike" spc="34" dirty="0">
                <a:solidFill>
                  <a:srgbClr val="FFFFFF"/>
                </a:solidFill>
                <a:latin typeface="Noto Serif Bold Italics"/>
              </a:rPr>
              <a:t> ВН и </a:t>
            </a:r>
            <a:r>
              <a:rPr lang="en-US" sz="1706" u="none" strike="noStrike" spc="34" dirty="0" err="1">
                <a:solidFill>
                  <a:srgbClr val="FFFFFF"/>
                </a:solidFill>
                <a:latin typeface="Noto Serif Bold Italics"/>
              </a:rPr>
              <a:t>БиР</a:t>
            </a:r>
            <a:r>
              <a:rPr lang="en-US" sz="1706" u="none" strike="noStrike" spc="34" dirty="0">
                <a:solidFill>
                  <a:srgbClr val="FFFFFF"/>
                </a:solidFill>
                <a:latin typeface="Noto Serif Bold Italics"/>
              </a:rPr>
              <a:t>, </a:t>
            </a:r>
            <a:r>
              <a:rPr lang="en-US" sz="1706" u="none" strike="noStrike" spc="34" dirty="0" err="1">
                <a:solidFill>
                  <a:srgbClr val="FFFFFF"/>
                </a:solidFill>
                <a:latin typeface="Noto Serif Bold Italics"/>
              </a:rPr>
              <a:t>ухода</a:t>
            </a:r>
            <a:r>
              <a:rPr lang="en-US" sz="1706" u="none" strike="noStrike" spc="34" dirty="0">
                <a:solidFill>
                  <a:srgbClr val="FFFFFF"/>
                </a:solidFill>
                <a:latin typeface="Noto Serif Bold Italics"/>
              </a:rPr>
              <a:t> </a:t>
            </a:r>
            <a:r>
              <a:rPr lang="en-US" sz="1706" u="none" strike="noStrike" spc="34" dirty="0" err="1">
                <a:solidFill>
                  <a:srgbClr val="FFFFFF"/>
                </a:solidFill>
                <a:latin typeface="Noto Serif Bold Italics"/>
              </a:rPr>
              <a:t>за</a:t>
            </a:r>
            <a:r>
              <a:rPr lang="en-US" sz="1706" u="none" strike="noStrike" spc="34" dirty="0">
                <a:solidFill>
                  <a:srgbClr val="FFFFFF"/>
                </a:solidFill>
                <a:latin typeface="Noto Serif Bold Italics"/>
              </a:rPr>
              <a:t> </a:t>
            </a:r>
            <a:r>
              <a:rPr lang="en-US" sz="1706" u="none" strike="noStrike" spc="34" dirty="0" err="1">
                <a:solidFill>
                  <a:srgbClr val="FFFFFF"/>
                </a:solidFill>
                <a:latin typeface="Noto Serif Bold Italics"/>
              </a:rPr>
              <a:t>ребенком</a:t>
            </a:r>
            <a:r>
              <a:rPr lang="en-US" sz="1706" u="none" strike="noStrike" spc="34" dirty="0">
                <a:solidFill>
                  <a:srgbClr val="FFFFFF"/>
                </a:solidFill>
                <a:latin typeface="Noto Serif Bold Italics"/>
              </a:rPr>
              <a:t> </a:t>
            </a:r>
            <a:r>
              <a:rPr lang="en-US" sz="1706" u="none" strike="noStrike" spc="34" dirty="0" err="1">
                <a:solidFill>
                  <a:srgbClr val="FFFFFF"/>
                </a:solidFill>
                <a:latin typeface="Noto Serif Bold Italics"/>
              </a:rPr>
              <a:t>до</a:t>
            </a:r>
            <a:r>
              <a:rPr lang="en-US" sz="1706" u="none" strike="noStrike" spc="34" dirty="0">
                <a:solidFill>
                  <a:srgbClr val="FFFFFF"/>
                </a:solidFill>
                <a:latin typeface="Noto Serif Bold Italics"/>
              </a:rPr>
              <a:t> 3-х </a:t>
            </a:r>
            <a:r>
              <a:rPr lang="en-US" sz="1706" u="none" strike="noStrike" spc="34" dirty="0" err="1">
                <a:solidFill>
                  <a:srgbClr val="FFFFFF"/>
                </a:solidFill>
                <a:latin typeface="Noto Serif Bold Italics"/>
              </a:rPr>
              <a:t>лет</a:t>
            </a:r>
            <a:r>
              <a:rPr lang="en-US" sz="1706" u="none" strike="noStrike" spc="34" dirty="0">
                <a:solidFill>
                  <a:srgbClr val="FFFFFF"/>
                </a:solidFill>
                <a:latin typeface="Noto Serif Bold Italics"/>
              </a:rPr>
              <a:t>, </a:t>
            </a:r>
            <a:r>
              <a:rPr lang="en-US" sz="1706" u="none" strike="noStrike" spc="34" dirty="0" err="1">
                <a:solidFill>
                  <a:srgbClr val="FFFFFF"/>
                </a:solidFill>
                <a:latin typeface="Noto Serif Bold Italics"/>
              </a:rPr>
              <a:t>простоев</a:t>
            </a:r>
            <a:r>
              <a:rPr lang="en-US" sz="1706" u="none" strike="noStrike" spc="34" dirty="0">
                <a:solidFill>
                  <a:srgbClr val="FFFFFF"/>
                </a:solidFill>
                <a:latin typeface="Noto Serif Bold Italics"/>
              </a:rPr>
              <a:t> и </a:t>
            </a:r>
            <a:r>
              <a:rPr lang="en-US" sz="1706" u="none" strike="noStrike" spc="34" dirty="0" err="1">
                <a:solidFill>
                  <a:srgbClr val="FFFFFF"/>
                </a:solidFill>
                <a:latin typeface="Noto Serif Bold Italics"/>
              </a:rPr>
              <a:t>отпусков</a:t>
            </a:r>
            <a:r>
              <a:rPr lang="en-US" sz="1706" u="none" strike="noStrike" spc="34" dirty="0">
                <a:solidFill>
                  <a:srgbClr val="FFFFFF"/>
                </a:solidFill>
                <a:latin typeface="Noto Serif Bold Italics"/>
              </a:rPr>
              <a:t> </a:t>
            </a:r>
            <a:r>
              <a:rPr lang="en-US" sz="1706" u="none" strike="noStrike" spc="34" dirty="0" err="1">
                <a:solidFill>
                  <a:srgbClr val="FFFFFF"/>
                </a:solidFill>
                <a:latin typeface="Noto Serif Bold Italics"/>
              </a:rPr>
              <a:t>без</a:t>
            </a:r>
            <a:r>
              <a:rPr lang="en-US" sz="1706" u="none" strike="noStrike" spc="34" dirty="0">
                <a:solidFill>
                  <a:srgbClr val="FFFFFF"/>
                </a:solidFill>
                <a:latin typeface="Noto Serif Bold Italics"/>
              </a:rPr>
              <a:t> </a:t>
            </a:r>
            <a:r>
              <a:rPr lang="en-US" sz="1706" u="none" strike="noStrike" spc="34" dirty="0" err="1">
                <a:solidFill>
                  <a:srgbClr val="FFFFFF"/>
                </a:solidFill>
                <a:latin typeface="Noto Serif Bold Italics"/>
              </a:rPr>
              <a:t>сохранения</a:t>
            </a:r>
            <a:r>
              <a:rPr lang="en-US" sz="1706" u="none" strike="noStrike" spc="34" dirty="0">
                <a:solidFill>
                  <a:srgbClr val="FFFFFF"/>
                </a:solidFill>
                <a:latin typeface="Noto Serif Bold Italics"/>
              </a:rPr>
              <a:t> </a:t>
            </a:r>
            <a:r>
              <a:rPr lang="en-US" sz="1706" u="none" strike="noStrike" spc="34" dirty="0" err="1">
                <a:solidFill>
                  <a:srgbClr val="FFFFFF"/>
                </a:solidFill>
                <a:latin typeface="Noto Serif Bold Italics"/>
              </a:rPr>
              <a:t>или</a:t>
            </a:r>
            <a:r>
              <a:rPr lang="en-US" sz="1706" u="none" strike="noStrike" spc="34" dirty="0">
                <a:solidFill>
                  <a:srgbClr val="FFFFFF"/>
                </a:solidFill>
                <a:latin typeface="Noto Serif Bold Italics"/>
              </a:rPr>
              <a:t> с </a:t>
            </a:r>
            <a:r>
              <a:rPr lang="en-US" sz="1706" u="none" strike="noStrike" spc="34" dirty="0" err="1">
                <a:solidFill>
                  <a:srgbClr val="FFFFFF"/>
                </a:solidFill>
                <a:latin typeface="Noto Serif Bold Italics"/>
              </a:rPr>
              <a:t>частичным</a:t>
            </a:r>
            <a:r>
              <a:rPr lang="en-US" sz="1706" u="none" strike="noStrike" spc="34" dirty="0">
                <a:solidFill>
                  <a:srgbClr val="FFFFFF"/>
                </a:solidFill>
                <a:latin typeface="Noto Serif Bold Italics"/>
              </a:rPr>
              <a:t> </a:t>
            </a:r>
            <a:r>
              <a:rPr lang="en-US" sz="1706" u="none" strike="noStrike" spc="34" dirty="0" err="1">
                <a:solidFill>
                  <a:srgbClr val="FFFFFF"/>
                </a:solidFill>
                <a:latin typeface="Noto Serif Bold Italics"/>
              </a:rPr>
              <a:t>сохранением</a:t>
            </a:r>
            <a:r>
              <a:rPr lang="en-US" sz="1706" u="none" strike="noStrike" spc="34" dirty="0">
                <a:solidFill>
                  <a:srgbClr val="FFFFFF"/>
                </a:solidFill>
                <a:latin typeface="Noto Serif Bold Italics"/>
              </a:rPr>
              <a:t> </a:t>
            </a:r>
            <a:r>
              <a:rPr lang="en-US" sz="1706" u="none" strike="noStrike" spc="34" dirty="0" err="1">
                <a:solidFill>
                  <a:srgbClr val="FFFFFF"/>
                </a:solidFill>
                <a:latin typeface="Noto Serif Bold Italics"/>
              </a:rPr>
              <a:t>заработной</a:t>
            </a:r>
            <a:r>
              <a:rPr lang="en-US" sz="1706" u="none" strike="noStrike" spc="34" dirty="0">
                <a:solidFill>
                  <a:srgbClr val="FFFFFF"/>
                </a:solidFill>
                <a:latin typeface="Noto Serif Bold Italics"/>
              </a:rPr>
              <a:t> </a:t>
            </a:r>
            <a:r>
              <a:rPr lang="en-US" sz="1706" u="none" strike="noStrike" spc="34" dirty="0" err="1">
                <a:solidFill>
                  <a:srgbClr val="FFFFFF"/>
                </a:solidFill>
                <a:latin typeface="Noto Serif Bold Italics"/>
              </a:rPr>
              <a:t>платы</a:t>
            </a:r>
            <a:r>
              <a:rPr lang="en-US" sz="1706" u="none" strike="noStrike" spc="34" dirty="0">
                <a:solidFill>
                  <a:srgbClr val="FFFFFF"/>
                </a:solidFill>
                <a:latin typeface="Noto Serif Bold Italics"/>
              </a:rPr>
              <a:t> по </a:t>
            </a:r>
            <a:r>
              <a:rPr lang="en-US" sz="1706" u="none" strike="noStrike" spc="34" dirty="0" err="1">
                <a:solidFill>
                  <a:srgbClr val="FFFFFF"/>
                </a:solidFill>
                <a:latin typeface="Noto Serif Bold Italics"/>
              </a:rPr>
              <a:t>инициативе</a:t>
            </a:r>
            <a:r>
              <a:rPr lang="en-US" sz="1706" u="none" strike="noStrike" spc="34" dirty="0">
                <a:solidFill>
                  <a:srgbClr val="FFFFFF"/>
                </a:solidFill>
                <a:latin typeface="Noto Serif Bold Italics"/>
              </a:rPr>
              <a:t> </a:t>
            </a:r>
            <a:r>
              <a:rPr lang="en-US" sz="1706" u="none" strike="noStrike" spc="34" dirty="0" err="1">
                <a:solidFill>
                  <a:srgbClr val="FFFFFF"/>
                </a:solidFill>
                <a:latin typeface="Noto Serif Bold Italics"/>
              </a:rPr>
              <a:t>нанимателя</a:t>
            </a:r>
            <a:r>
              <a:rPr lang="en-US" sz="1706" u="none" strike="noStrike" spc="34" dirty="0">
                <a:solidFill>
                  <a:srgbClr val="FFFFFF"/>
                </a:solidFill>
                <a:latin typeface="Noto Serif Bold Italics"/>
              </a:rPr>
              <a:t>, </a:t>
            </a:r>
            <a:r>
              <a:rPr lang="en-US" sz="1706" u="none" strike="noStrike" spc="34" dirty="0" err="1">
                <a:solidFill>
                  <a:srgbClr val="FFFFFF"/>
                </a:solidFill>
                <a:latin typeface="Noto Serif Bold Italics"/>
              </a:rPr>
              <a:t>оплаты</a:t>
            </a:r>
            <a:r>
              <a:rPr lang="en-US" sz="1706" u="none" strike="noStrike" spc="34" dirty="0">
                <a:solidFill>
                  <a:srgbClr val="FFFFFF"/>
                </a:solidFill>
                <a:latin typeface="Noto Serif Bold Italics"/>
              </a:rPr>
              <a:t> </a:t>
            </a:r>
            <a:r>
              <a:rPr lang="en-US" sz="1706" u="none" strike="noStrike" spc="34" dirty="0" err="1">
                <a:solidFill>
                  <a:srgbClr val="FFFFFF"/>
                </a:solidFill>
                <a:latin typeface="Noto Serif Bold Italics"/>
              </a:rPr>
              <a:t>свободного</a:t>
            </a:r>
            <a:r>
              <a:rPr lang="en-US" sz="1706" u="none" strike="noStrike" spc="34" dirty="0">
                <a:solidFill>
                  <a:srgbClr val="FFFFFF"/>
                </a:solidFill>
                <a:latin typeface="Noto Serif Bold Italics"/>
              </a:rPr>
              <a:t> </a:t>
            </a:r>
            <a:r>
              <a:rPr lang="en-US" sz="1706" u="none" strike="noStrike" spc="34" dirty="0" err="1">
                <a:solidFill>
                  <a:srgbClr val="FFFFFF"/>
                </a:solidFill>
                <a:latin typeface="Noto Serif Bold Italics"/>
              </a:rPr>
              <a:t>дня</a:t>
            </a:r>
            <a:r>
              <a:rPr lang="en-US" sz="1706" u="none" strike="noStrike" spc="34" dirty="0">
                <a:solidFill>
                  <a:srgbClr val="FFFFFF"/>
                </a:solidFill>
                <a:latin typeface="Noto Serif Bold Italics"/>
              </a:rPr>
              <a:t> </a:t>
            </a:r>
            <a:r>
              <a:rPr lang="en-US" sz="1706" u="none" strike="noStrike" spc="34" dirty="0" err="1">
                <a:solidFill>
                  <a:srgbClr val="FFFFFF"/>
                </a:solidFill>
                <a:latin typeface="Noto Serif Bold Italics"/>
              </a:rPr>
              <a:t>матери</a:t>
            </a:r>
            <a:r>
              <a:rPr lang="en-US" sz="1706" u="none" strike="noStrike" spc="34" dirty="0">
                <a:solidFill>
                  <a:srgbClr val="FFFFFF"/>
                </a:solidFill>
                <a:latin typeface="Noto Serif Bold Italics"/>
              </a:rPr>
              <a:t> </a:t>
            </a:r>
            <a:r>
              <a:rPr lang="en-US" sz="1706" u="none" strike="noStrike" spc="34" dirty="0" err="1">
                <a:solidFill>
                  <a:srgbClr val="FFFFFF"/>
                </a:solidFill>
                <a:latin typeface="Noto Serif Bold Italics"/>
              </a:rPr>
              <a:t>за</a:t>
            </a:r>
            <a:r>
              <a:rPr lang="en-US" sz="1706" u="none" strike="noStrike" spc="34" dirty="0">
                <a:solidFill>
                  <a:srgbClr val="FFFFFF"/>
                </a:solidFill>
                <a:latin typeface="Noto Serif Bold Italics"/>
              </a:rPr>
              <a:t> </a:t>
            </a:r>
            <a:r>
              <a:rPr lang="en-US" sz="1706" u="none" strike="noStrike" spc="34" dirty="0" err="1">
                <a:solidFill>
                  <a:srgbClr val="FFFFFF"/>
                </a:solidFill>
                <a:latin typeface="Noto Serif Bold Italics"/>
              </a:rPr>
              <a:t>счет</a:t>
            </a:r>
            <a:r>
              <a:rPr lang="en-US" sz="1706" u="none" strike="noStrike" spc="34" dirty="0">
                <a:solidFill>
                  <a:srgbClr val="FFFFFF"/>
                </a:solidFill>
                <a:latin typeface="Noto Serif Bold Italics"/>
              </a:rPr>
              <a:t> </a:t>
            </a:r>
            <a:r>
              <a:rPr lang="en-US" sz="1706" u="none" strike="noStrike" spc="34" dirty="0" err="1">
                <a:solidFill>
                  <a:srgbClr val="FFFFFF"/>
                </a:solidFill>
                <a:latin typeface="Noto Serif Bold Italics"/>
              </a:rPr>
              <a:t>средств</a:t>
            </a:r>
            <a:r>
              <a:rPr lang="en-US" sz="1706" u="none" strike="noStrike" spc="34" dirty="0">
                <a:solidFill>
                  <a:srgbClr val="FFFFFF"/>
                </a:solidFill>
                <a:latin typeface="Noto Serif Bold Italics"/>
              </a:rPr>
              <a:t> </a:t>
            </a:r>
            <a:r>
              <a:rPr lang="en-US" sz="1706" u="none" strike="noStrike" spc="34" dirty="0" err="1">
                <a:solidFill>
                  <a:srgbClr val="FFFFFF"/>
                </a:solidFill>
                <a:latin typeface="Noto Serif Bold Italics"/>
              </a:rPr>
              <a:t>Фонда</a:t>
            </a:r>
            <a:r>
              <a:rPr lang="en-US" sz="1706" u="none" strike="noStrike" spc="34" dirty="0">
                <a:solidFill>
                  <a:srgbClr val="FFFFFF"/>
                </a:solidFill>
                <a:latin typeface="Noto Serif Bold Italics"/>
              </a:rPr>
              <a:t>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 flipV="1">
            <a:off x="8683138" y="3903024"/>
            <a:ext cx="6168376" cy="77079"/>
          </a:xfrm>
          <a:prstGeom prst="line">
            <a:avLst/>
          </a:prstGeom>
          <a:ln w="114300" cap="flat">
            <a:solidFill>
              <a:srgbClr val="000000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3" name="AutoShape 3"/>
          <p:cNvSpPr/>
          <p:nvPr/>
        </p:nvSpPr>
        <p:spPr>
          <a:xfrm>
            <a:off x="8040573" y="7852474"/>
            <a:ext cx="7508850" cy="43516"/>
          </a:xfrm>
          <a:prstGeom prst="line">
            <a:avLst/>
          </a:prstGeom>
          <a:ln w="114300" cap="flat">
            <a:solidFill>
              <a:srgbClr val="000000"/>
            </a:solidFill>
            <a:prstDash val="solid"/>
            <a:headEnd type="none" w="sm" len="sm"/>
            <a:tailEnd type="none" w="sm" len="sm"/>
          </a:ln>
        </p:spPr>
      </p:sp>
      <p:grpSp>
        <p:nvGrpSpPr>
          <p:cNvPr id="4" name="Group 4"/>
          <p:cNvGrpSpPr/>
          <p:nvPr/>
        </p:nvGrpSpPr>
        <p:grpSpPr>
          <a:xfrm>
            <a:off x="2605533" y="2175303"/>
            <a:ext cx="6208357" cy="3569738"/>
            <a:chOff x="0" y="0"/>
            <a:chExt cx="1656615" cy="952536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1656616" cy="952536"/>
            </a:xfrm>
            <a:custGeom>
              <a:avLst/>
              <a:gdLst/>
              <a:ahLst/>
              <a:cxnLst/>
              <a:rect l="l" t="t" r="r" b="b"/>
              <a:pathLst>
                <a:path w="1656616" h="952536">
                  <a:moveTo>
                    <a:pt x="63130" y="0"/>
                  </a:moveTo>
                  <a:lnTo>
                    <a:pt x="1593485" y="0"/>
                  </a:lnTo>
                  <a:cubicBezTo>
                    <a:pt x="1628351" y="0"/>
                    <a:pt x="1656616" y="28264"/>
                    <a:pt x="1656616" y="63130"/>
                  </a:cubicBezTo>
                  <a:lnTo>
                    <a:pt x="1656616" y="889406"/>
                  </a:lnTo>
                  <a:cubicBezTo>
                    <a:pt x="1656616" y="924271"/>
                    <a:pt x="1628351" y="952536"/>
                    <a:pt x="1593485" y="952536"/>
                  </a:cubicBezTo>
                  <a:lnTo>
                    <a:pt x="63130" y="952536"/>
                  </a:lnTo>
                  <a:cubicBezTo>
                    <a:pt x="28264" y="952536"/>
                    <a:pt x="0" y="924271"/>
                    <a:pt x="0" y="889406"/>
                  </a:cubicBezTo>
                  <a:lnTo>
                    <a:pt x="0" y="63130"/>
                  </a:lnTo>
                  <a:cubicBezTo>
                    <a:pt x="0" y="28264"/>
                    <a:pt x="28264" y="0"/>
                    <a:pt x="63130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4DBDA9">
                    <a:alpha val="100000"/>
                  </a:srgbClr>
                </a:gs>
                <a:gs pos="100000">
                  <a:srgbClr val="3D949D">
                    <a:alpha val="100000"/>
                  </a:srgbClr>
                </a:gs>
              </a:gsLst>
              <a:lin ang="0"/>
            </a:gradFill>
          </p:spPr>
        </p:sp>
        <p:sp>
          <p:nvSpPr>
            <p:cNvPr id="6" name="TextBox 6"/>
            <p:cNvSpPr txBox="1"/>
            <p:nvPr/>
          </p:nvSpPr>
          <p:spPr>
            <a:xfrm>
              <a:off x="0" y="-57150"/>
              <a:ext cx="812800" cy="8699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7" name="Group 7"/>
          <p:cNvGrpSpPr/>
          <p:nvPr/>
        </p:nvGrpSpPr>
        <p:grpSpPr>
          <a:xfrm>
            <a:off x="2605990" y="6552860"/>
            <a:ext cx="6208357" cy="2705440"/>
            <a:chOff x="0" y="0"/>
            <a:chExt cx="1656615" cy="721910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1656616" cy="721910"/>
            </a:xfrm>
            <a:custGeom>
              <a:avLst/>
              <a:gdLst/>
              <a:ahLst/>
              <a:cxnLst/>
              <a:rect l="l" t="t" r="r" b="b"/>
              <a:pathLst>
                <a:path w="1656616" h="721910">
                  <a:moveTo>
                    <a:pt x="63130" y="0"/>
                  </a:moveTo>
                  <a:lnTo>
                    <a:pt x="1593485" y="0"/>
                  </a:lnTo>
                  <a:cubicBezTo>
                    <a:pt x="1628351" y="0"/>
                    <a:pt x="1656616" y="28264"/>
                    <a:pt x="1656616" y="63130"/>
                  </a:cubicBezTo>
                  <a:lnTo>
                    <a:pt x="1656616" y="658780"/>
                  </a:lnTo>
                  <a:cubicBezTo>
                    <a:pt x="1656616" y="693645"/>
                    <a:pt x="1628351" y="721910"/>
                    <a:pt x="1593485" y="721910"/>
                  </a:cubicBezTo>
                  <a:lnTo>
                    <a:pt x="63130" y="721910"/>
                  </a:lnTo>
                  <a:cubicBezTo>
                    <a:pt x="28264" y="721910"/>
                    <a:pt x="0" y="693645"/>
                    <a:pt x="0" y="658780"/>
                  </a:cubicBezTo>
                  <a:lnTo>
                    <a:pt x="0" y="63130"/>
                  </a:lnTo>
                  <a:cubicBezTo>
                    <a:pt x="0" y="28264"/>
                    <a:pt x="28264" y="0"/>
                    <a:pt x="63130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4DBDA9">
                    <a:alpha val="100000"/>
                  </a:srgbClr>
                </a:gs>
                <a:gs pos="100000">
                  <a:srgbClr val="3D949D">
                    <a:alpha val="100000"/>
                  </a:srgbClr>
                </a:gs>
              </a:gsLst>
              <a:lin ang="0"/>
            </a:gradFill>
          </p:spPr>
        </p:sp>
        <p:sp>
          <p:nvSpPr>
            <p:cNvPr id="9" name="TextBox 9"/>
            <p:cNvSpPr txBox="1"/>
            <p:nvPr/>
          </p:nvSpPr>
          <p:spPr>
            <a:xfrm>
              <a:off x="0" y="-57150"/>
              <a:ext cx="812800" cy="8699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10" name="Group 10"/>
          <p:cNvGrpSpPr/>
          <p:nvPr/>
        </p:nvGrpSpPr>
        <p:grpSpPr>
          <a:xfrm>
            <a:off x="9278757" y="2175303"/>
            <a:ext cx="6270666" cy="3569738"/>
            <a:chOff x="0" y="0"/>
            <a:chExt cx="1673242" cy="952536"/>
          </a:xfrm>
        </p:grpSpPr>
        <p:sp>
          <p:nvSpPr>
            <p:cNvPr id="11" name="Freeform 11"/>
            <p:cNvSpPr/>
            <p:nvPr/>
          </p:nvSpPr>
          <p:spPr>
            <a:xfrm>
              <a:off x="0" y="0"/>
              <a:ext cx="1673242" cy="952536"/>
            </a:xfrm>
            <a:custGeom>
              <a:avLst/>
              <a:gdLst/>
              <a:ahLst/>
              <a:cxnLst/>
              <a:rect l="l" t="t" r="r" b="b"/>
              <a:pathLst>
                <a:path w="1673242" h="952536">
                  <a:moveTo>
                    <a:pt x="62503" y="0"/>
                  </a:moveTo>
                  <a:lnTo>
                    <a:pt x="1610739" y="0"/>
                  </a:lnTo>
                  <a:cubicBezTo>
                    <a:pt x="1627316" y="0"/>
                    <a:pt x="1643213" y="6585"/>
                    <a:pt x="1654935" y="18307"/>
                  </a:cubicBezTo>
                  <a:cubicBezTo>
                    <a:pt x="1666657" y="30028"/>
                    <a:pt x="1673242" y="45926"/>
                    <a:pt x="1673242" y="62503"/>
                  </a:cubicBezTo>
                  <a:lnTo>
                    <a:pt x="1673242" y="890033"/>
                  </a:lnTo>
                  <a:cubicBezTo>
                    <a:pt x="1673242" y="906610"/>
                    <a:pt x="1666657" y="922508"/>
                    <a:pt x="1654935" y="934229"/>
                  </a:cubicBezTo>
                  <a:cubicBezTo>
                    <a:pt x="1643213" y="945951"/>
                    <a:pt x="1627316" y="952536"/>
                    <a:pt x="1610739" y="952536"/>
                  </a:cubicBezTo>
                  <a:lnTo>
                    <a:pt x="62503" y="952536"/>
                  </a:lnTo>
                  <a:cubicBezTo>
                    <a:pt x="45926" y="952536"/>
                    <a:pt x="30028" y="945951"/>
                    <a:pt x="18307" y="934229"/>
                  </a:cubicBezTo>
                  <a:cubicBezTo>
                    <a:pt x="6585" y="922508"/>
                    <a:pt x="0" y="906610"/>
                    <a:pt x="0" y="890033"/>
                  </a:cubicBezTo>
                  <a:lnTo>
                    <a:pt x="0" y="62503"/>
                  </a:lnTo>
                  <a:cubicBezTo>
                    <a:pt x="0" y="45926"/>
                    <a:pt x="6585" y="30028"/>
                    <a:pt x="18307" y="18307"/>
                  </a:cubicBezTo>
                  <a:cubicBezTo>
                    <a:pt x="30028" y="6585"/>
                    <a:pt x="45926" y="0"/>
                    <a:pt x="62503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0C746E">
                    <a:alpha val="100000"/>
                  </a:srgbClr>
                </a:gs>
                <a:gs pos="100000">
                  <a:srgbClr val="029D94">
                    <a:alpha val="100000"/>
                  </a:srgbClr>
                </a:gs>
              </a:gsLst>
              <a:lin ang="0"/>
            </a:gradFill>
          </p:spPr>
        </p:sp>
        <p:sp>
          <p:nvSpPr>
            <p:cNvPr id="12" name="TextBox 12"/>
            <p:cNvSpPr txBox="1"/>
            <p:nvPr/>
          </p:nvSpPr>
          <p:spPr>
            <a:xfrm>
              <a:off x="0" y="-57150"/>
              <a:ext cx="812800" cy="8699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13" name="Group 13"/>
          <p:cNvGrpSpPr/>
          <p:nvPr/>
        </p:nvGrpSpPr>
        <p:grpSpPr>
          <a:xfrm>
            <a:off x="9279214" y="6533680"/>
            <a:ext cx="6270208" cy="2724620"/>
            <a:chOff x="0" y="0"/>
            <a:chExt cx="1673120" cy="727028"/>
          </a:xfrm>
        </p:grpSpPr>
        <p:sp>
          <p:nvSpPr>
            <p:cNvPr id="14" name="Freeform 14"/>
            <p:cNvSpPr/>
            <p:nvPr/>
          </p:nvSpPr>
          <p:spPr>
            <a:xfrm>
              <a:off x="0" y="0"/>
              <a:ext cx="1673120" cy="727028"/>
            </a:xfrm>
            <a:custGeom>
              <a:avLst/>
              <a:gdLst/>
              <a:ahLst/>
              <a:cxnLst/>
              <a:rect l="l" t="t" r="r" b="b"/>
              <a:pathLst>
                <a:path w="1673120" h="727028">
                  <a:moveTo>
                    <a:pt x="62507" y="0"/>
                  </a:moveTo>
                  <a:lnTo>
                    <a:pt x="1610612" y="0"/>
                  </a:lnTo>
                  <a:cubicBezTo>
                    <a:pt x="1627190" y="0"/>
                    <a:pt x="1643089" y="6586"/>
                    <a:pt x="1654812" y="18308"/>
                  </a:cubicBezTo>
                  <a:cubicBezTo>
                    <a:pt x="1666534" y="30030"/>
                    <a:pt x="1673120" y="45929"/>
                    <a:pt x="1673120" y="62507"/>
                  </a:cubicBezTo>
                  <a:lnTo>
                    <a:pt x="1673120" y="664520"/>
                  </a:lnTo>
                  <a:cubicBezTo>
                    <a:pt x="1673120" y="699042"/>
                    <a:pt x="1645134" y="727028"/>
                    <a:pt x="1610612" y="727028"/>
                  </a:cubicBezTo>
                  <a:lnTo>
                    <a:pt x="62507" y="727028"/>
                  </a:lnTo>
                  <a:cubicBezTo>
                    <a:pt x="45929" y="727028"/>
                    <a:pt x="30030" y="720442"/>
                    <a:pt x="18308" y="708720"/>
                  </a:cubicBezTo>
                  <a:cubicBezTo>
                    <a:pt x="6586" y="696997"/>
                    <a:pt x="0" y="681098"/>
                    <a:pt x="0" y="664520"/>
                  </a:cubicBezTo>
                  <a:lnTo>
                    <a:pt x="0" y="62507"/>
                  </a:lnTo>
                  <a:cubicBezTo>
                    <a:pt x="0" y="45929"/>
                    <a:pt x="6586" y="30030"/>
                    <a:pt x="18308" y="18308"/>
                  </a:cubicBezTo>
                  <a:cubicBezTo>
                    <a:pt x="30030" y="6586"/>
                    <a:pt x="45929" y="0"/>
                    <a:pt x="62507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0C746E">
                    <a:alpha val="100000"/>
                  </a:srgbClr>
                </a:gs>
                <a:gs pos="100000">
                  <a:srgbClr val="029D94">
                    <a:alpha val="100000"/>
                  </a:srgbClr>
                </a:gs>
              </a:gsLst>
              <a:lin ang="0"/>
            </a:gradFill>
          </p:spPr>
        </p:sp>
        <p:sp>
          <p:nvSpPr>
            <p:cNvPr id="15" name="TextBox 15"/>
            <p:cNvSpPr txBox="1"/>
            <p:nvPr/>
          </p:nvSpPr>
          <p:spPr>
            <a:xfrm>
              <a:off x="0" y="-57150"/>
              <a:ext cx="812800" cy="8699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16" name="Group 16"/>
          <p:cNvGrpSpPr/>
          <p:nvPr/>
        </p:nvGrpSpPr>
        <p:grpSpPr>
          <a:xfrm>
            <a:off x="14758512" y="-2718637"/>
            <a:ext cx="5012798" cy="5012798"/>
            <a:chOff x="0" y="0"/>
            <a:chExt cx="812800" cy="812800"/>
          </a:xfrm>
        </p:grpSpPr>
        <p:sp>
          <p:nvSpPr>
            <p:cNvPr id="17" name="Freeform 17"/>
            <p:cNvSpPr/>
            <p:nvPr/>
          </p:nvSpPr>
          <p:spPr>
            <a:xfrm>
              <a:off x="1813" y="0"/>
              <a:ext cx="809173" cy="812800"/>
            </a:xfrm>
            <a:custGeom>
              <a:avLst/>
              <a:gdLst/>
              <a:ahLst/>
              <a:cxnLst/>
              <a:rect l="l" t="t" r="r" b="b"/>
              <a:pathLst>
                <a:path w="809173" h="812800">
                  <a:moveTo>
                    <a:pt x="404587" y="0"/>
                  </a:moveTo>
                  <a:cubicBezTo>
                    <a:pt x="628326" y="1001"/>
                    <a:pt x="809174" y="182659"/>
                    <a:pt x="809174" y="406400"/>
                  </a:cubicBezTo>
                  <a:cubicBezTo>
                    <a:pt x="809174" y="630141"/>
                    <a:pt x="628326" y="811799"/>
                    <a:pt x="404587" y="812800"/>
                  </a:cubicBezTo>
                  <a:cubicBezTo>
                    <a:pt x="180848" y="811799"/>
                    <a:pt x="0" y="630141"/>
                    <a:pt x="0" y="406400"/>
                  </a:cubicBezTo>
                  <a:cubicBezTo>
                    <a:pt x="0" y="182659"/>
                    <a:pt x="180848" y="1001"/>
                    <a:pt x="404587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029D94">
                    <a:alpha val="100000"/>
                  </a:srgbClr>
                </a:gs>
                <a:gs pos="100000">
                  <a:srgbClr val="0C746E">
                    <a:alpha val="100000"/>
                  </a:srgbClr>
                </a:gs>
              </a:gsLst>
              <a:lin ang="0"/>
            </a:gradFill>
          </p:spPr>
        </p:sp>
        <p:sp>
          <p:nvSpPr>
            <p:cNvPr id="18" name="TextBox 18"/>
            <p:cNvSpPr txBox="1"/>
            <p:nvPr/>
          </p:nvSpPr>
          <p:spPr>
            <a:xfrm>
              <a:off x="76200" y="19050"/>
              <a:ext cx="660400" cy="7175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19" name="Freeform 19"/>
          <p:cNvSpPr/>
          <p:nvPr/>
        </p:nvSpPr>
        <p:spPr>
          <a:xfrm>
            <a:off x="14758512" y="1078993"/>
            <a:ext cx="823487" cy="810112"/>
          </a:xfrm>
          <a:custGeom>
            <a:avLst/>
            <a:gdLst/>
            <a:ahLst/>
            <a:cxnLst/>
            <a:rect l="l" t="t" r="r" b="b"/>
            <a:pathLst>
              <a:path w="823487" h="810112">
                <a:moveTo>
                  <a:pt x="0" y="0"/>
                </a:moveTo>
                <a:lnTo>
                  <a:pt x="823488" y="0"/>
                </a:lnTo>
                <a:lnTo>
                  <a:pt x="823488" y="810112"/>
                </a:lnTo>
                <a:lnTo>
                  <a:pt x="0" y="810112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tretch>
              <a:fillRect t="-229919" r="-222126"/>
            </a:stretch>
          </a:blipFill>
        </p:spPr>
      </p:sp>
      <p:sp>
        <p:nvSpPr>
          <p:cNvPr id="20" name="TextBox 20"/>
          <p:cNvSpPr txBox="1"/>
          <p:nvPr/>
        </p:nvSpPr>
        <p:spPr>
          <a:xfrm>
            <a:off x="1034311" y="574675"/>
            <a:ext cx="10852673" cy="89223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7699"/>
              </a:lnSpc>
            </a:pPr>
            <a:r>
              <a:rPr lang="en-US" sz="5000" dirty="0">
                <a:solidFill>
                  <a:srgbClr val="04968D"/>
                </a:solidFill>
                <a:latin typeface="Oswald Bold"/>
              </a:rPr>
              <a:t>ОСНОВНЫЕ </a:t>
            </a:r>
            <a:r>
              <a:rPr lang="ru-RU" sz="5000" dirty="0" smtClean="0">
                <a:solidFill>
                  <a:srgbClr val="04968D"/>
                </a:solidFill>
                <a:latin typeface="Oswald Bold"/>
              </a:rPr>
              <a:t>ИЗМЕНЕНИЯ</a:t>
            </a:r>
            <a:endParaRPr lang="en-US" sz="5000" dirty="0">
              <a:solidFill>
                <a:srgbClr val="04968D"/>
              </a:solidFill>
              <a:latin typeface="Oswald Bold"/>
            </a:endParaRPr>
          </a:p>
        </p:txBody>
      </p:sp>
      <p:sp>
        <p:nvSpPr>
          <p:cNvPr id="21" name="TextBox 21"/>
          <p:cNvSpPr txBox="1"/>
          <p:nvPr/>
        </p:nvSpPr>
        <p:spPr>
          <a:xfrm>
            <a:off x="2605990" y="1501775"/>
            <a:ext cx="1255190" cy="52209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291"/>
              </a:lnSpc>
            </a:pPr>
            <a:r>
              <a:rPr lang="en-US" sz="3065">
                <a:solidFill>
                  <a:srgbClr val="934756"/>
                </a:solidFill>
                <a:latin typeface="Oswald Bold"/>
              </a:rPr>
              <a:t>НОРМА</a:t>
            </a:r>
          </a:p>
        </p:txBody>
      </p:sp>
      <p:sp>
        <p:nvSpPr>
          <p:cNvPr id="22" name="TextBox 22"/>
          <p:cNvSpPr txBox="1"/>
          <p:nvPr/>
        </p:nvSpPr>
        <p:spPr>
          <a:xfrm>
            <a:off x="2605990" y="5821110"/>
            <a:ext cx="3588544" cy="5793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291"/>
              </a:lnSpc>
            </a:pPr>
            <a:r>
              <a:rPr lang="en-US" sz="3065">
                <a:solidFill>
                  <a:srgbClr val="934756"/>
                </a:solidFill>
                <a:latin typeface="Oswald Bold"/>
              </a:rPr>
              <a:t>ЧТО НУЖНО СДЕЛАТЬ</a:t>
            </a:r>
          </a:p>
        </p:txBody>
      </p:sp>
      <p:sp>
        <p:nvSpPr>
          <p:cNvPr id="23" name="TextBox 23"/>
          <p:cNvSpPr txBox="1"/>
          <p:nvPr/>
        </p:nvSpPr>
        <p:spPr>
          <a:xfrm>
            <a:off x="2726528" y="2695024"/>
            <a:ext cx="5956610" cy="263506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249"/>
              </a:lnSpc>
            </a:pPr>
            <a:r>
              <a:rPr lang="en-US" sz="1730" spc="34" dirty="0" err="1">
                <a:solidFill>
                  <a:srgbClr val="FFFFFF"/>
                </a:solidFill>
                <a:latin typeface="Noto Serif Bold"/>
              </a:rPr>
              <a:t>Минимальный</a:t>
            </a:r>
            <a:r>
              <a:rPr lang="en-US" sz="1730" spc="34" dirty="0">
                <a:solidFill>
                  <a:srgbClr val="FFFFFF"/>
                </a:solidFill>
                <a:latin typeface="Noto Serif Bold"/>
              </a:rPr>
              <a:t> </a:t>
            </a:r>
            <a:r>
              <a:rPr lang="en-US" sz="1730" spc="34" dirty="0" err="1">
                <a:solidFill>
                  <a:srgbClr val="FFFFFF"/>
                </a:solidFill>
                <a:latin typeface="Noto Serif Bold"/>
              </a:rPr>
              <a:t>размер</a:t>
            </a:r>
            <a:r>
              <a:rPr lang="en-US" sz="1730" spc="34" dirty="0">
                <a:solidFill>
                  <a:srgbClr val="FFFFFF"/>
                </a:solidFill>
                <a:latin typeface="Noto Serif Bold"/>
              </a:rPr>
              <a:t> ПОСОБИЯ </a:t>
            </a:r>
          </a:p>
          <a:p>
            <a:pPr algn="ctr">
              <a:lnSpc>
                <a:spcPts val="2249"/>
              </a:lnSpc>
            </a:pPr>
            <a:r>
              <a:rPr lang="en-US" sz="1730" spc="34" dirty="0" err="1">
                <a:solidFill>
                  <a:srgbClr val="FFFFFF"/>
                </a:solidFill>
                <a:latin typeface="Noto Serif Bold"/>
              </a:rPr>
              <a:t>за</a:t>
            </a:r>
            <a:r>
              <a:rPr lang="en-US" sz="1730" spc="34" dirty="0">
                <a:solidFill>
                  <a:srgbClr val="FFFFFF"/>
                </a:solidFill>
                <a:latin typeface="Noto Serif Bold"/>
              </a:rPr>
              <a:t> </a:t>
            </a:r>
            <a:r>
              <a:rPr lang="en-US" sz="1730" spc="34" dirty="0" err="1">
                <a:solidFill>
                  <a:srgbClr val="FFFFFF"/>
                </a:solidFill>
                <a:latin typeface="Noto Serif Bold"/>
              </a:rPr>
              <a:t>полный</a:t>
            </a:r>
            <a:r>
              <a:rPr lang="en-US" sz="1730" spc="34" dirty="0">
                <a:solidFill>
                  <a:srgbClr val="FFFFFF"/>
                </a:solidFill>
                <a:latin typeface="Noto Serif Bold"/>
              </a:rPr>
              <a:t> </a:t>
            </a:r>
            <a:r>
              <a:rPr lang="en-US" sz="1730" spc="34" dirty="0" err="1">
                <a:solidFill>
                  <a:srgbClr val="FFFFFF"/>
                </a:solidFill>
                <a:latin typeface="Noto Serif Bold"/>
              </a:rPr>
              <a:t>месяц</a:t>
            </a:r>
            <a:r>
              <a:rPr lang="en-US" sz="1730" spc="34" dirty="0">
                <a:solidFill>
                  <a:srgbClr val="FFFFFF"/>
                </a:solidFill>
                <a:latin typeface="Noto Serif Bold"/>
              </a:rPr>
              <a:t> </a:t>
            </a:r>
            <a:r>
              <a:rPr lang="en-US" sz="1730" spc="34" dirty="0" err="1">
                <a:solidFill>
                  <a:srgbClr val="FFFFFF"/>
                </a:solidFill>
                <a:latin typeface="Noto Serif Bold"/>
              </a:rPr>
              <a:t>равен</a:t>
            </a:r>
            <a:r>
              <a:rPr lang="en-US" sz="1730" spc="34" dirty="0">
                <a:solidFill>
                  <a:srgbClr val="FFFFFF"/>
                </a:solidFill>
                <a:latin typeface="Noto Serif Bold"/>
              </a:rPr>
              <a:t> </a:t>
            </a:r>
            <a:r>
              <a:rPr lang="en-US" sz="1730" spc="34" dirty="0" err="1">
                <a:solidFill>
                  <a:srgbClr val="FFFFFF"/>
                </a:solidFill>
                <a:latin typeface="Noto Serif Bold"/>
              </a:rPr>
              <a:t>размеру</a:t>
            </a:r>
            <a:r>
              <a:rPr lang="en-US" sz="1730" spc="34" dirty="0">
                <a:solidFill>
                  <a:srgbClr val="FFFFFF"/>
                </a:solidFill>
                <a:latin typeface="Noto Serif Bold"/>
              </a:rPr>
              <a:t> </a:t>
            </a:r>
            <a:r>
              <a:rPr lang="en-US" sz="1730" spc="34" dirty="0" err="1">
                <a:solidFill>
                  <a:srgbClr val="FFFFFF"/>
                </a:solidFill>
                <a:latin typeface="Noto Serif Bold"/>
              </a:rPr>
              <a:t>минимальной</a:t>
            </a:r>
            <a:r>
              <a:rPr lang="en-US" sz="1730" spc="34" dirty="0">
                <a:solidFill>
                  <a:srgbClr val="FFFFFF"/>
                </a:solidFill>
                <a:latin typeface="Noto Serif Bold"/>
              </a:rPr>
              <a:t> </a:t>
            </a:r>
            <a:r>
              <a:rPr lang="en-US" sz="1730" spc="34" dirty="0" err="1">
                <a:solidFill>
                  <a:srgbClr val="FFFFFF"/>
                </a:solidFill>
                <a:latin typeface="Noto Serif Bold"/>
              </a:rPr>
              <a:t>заработной</a:t>
            </a:r>
            <a:r>
              <a:rPr lang="en-US" sz="1730" spc="34" dirty="0">
                <a:solidFill>
                  <a:srgbClr val="FFFFFF"/>
                </a:solidFill>
                <a:latin typeface="Noto Serif Bold"/>
              </a:rPr>
              <a:t> </a:t>
            </a:r>
            <a:r>
              <a:rPr lang="en-US" sz="1730" spc="34" dirty="0" err="1">
                <a:solidFill>
                  <a:srgbClr val="FFFFFF"/>
                </a:solidFill>
                <a:latin typeface="Noto Serif Bold"/>
              </a:rPr>
              <a:t>платы</a:t>
            </a:r>
            <a:r>
              <a:rPr lang="en-US" sz="1730" spc="34" dirty="0">
                <a:solidFill>
                  <a:srgbClr val="FFFFFF"/>
                </a:solidFill>
                <a:latin typeface="Noto Serif Bold"/>
              </a:rPr>
              <a:t> </a:t>
            </a:r>
            <a:r>
              <a:rPr lang="en-US" sz="1730" spc="34" dirty="0" err="1">
                <a:solidFill>
                  <a:srgbClr val="FFFFFF"/>
                </a:solidFill>
                <a:latin typeface="Noto Serif Bold"/>
              </a:rPr>
              <a:t>при</a:t>
            </a:r>
            <a:r>
              <a:rPr lang="en-US" sz="1730" spc="34" dirty="0">
                <a:solidFill>
                  <a:srgbClr val="FFFFFF"/>
                </a:solidFill>
                <a:latin typeface="Noto Serif Bold"/>
              </a:rPr>
              <a:t> </a:t>
            </a:r>
            <a:r>
              <a:rPr lang="en-US" sz="1730" spc="34" dirty="0" err="1">
                <a:solidFill>
                  <a:srgbClr val="FFFFFF"/>
                </a:solidFill>
                <a:latin typeface="Noto Serif Bold"/>
              </a:rPr>
              <a:t>условии</a:t>
            </a:r>
            <a:r>
              <a:rPr lang="en-US" sz="1730" spc="34" dirty="0">
                <a:solidFill>
                  <a:srgbClr val="FFFFFF"/>
                </a:solidFill>
                <a:latin typeface="Noto Serif Bold"/>
              </a:rPr>
              <a:t>, </a:t>
            </a:r>
            <a:r>
              <a:rPr lang="en-US" sz="1730" spc="34" dirty="0" err="1">
                <a:solidFill>
                  <a:srgbClr val="FFFFFF"/>
                </a:solidFill>
                <a:latin typeface="Noto Serif Bold"/>
              </a:rPr>
              <a:t>что</a:t>
            </a:r>
            <a:r>
              <a:rPr lang="en-US" sz="1730" spc="34" dirty="0">
                <a:solidFill>
                  <a:srgbClr val="FFFFFF"/>
                </a:solidFill>
                <a:latin typeface="Noto Serif Bold"/>
              </a:rPr>
              <a:t> в </a:t>
            </a:r>
            <a:r>
              <a:rPr lang="en-US" sz="1730" spc="34" dirty="0" err="1">
                <a:solidFill>
                  <a:srgbClr val="FFFFFF"/>
                </a:solidFill>
                <a:latin typeface="Noto Serif Bold"/>
              </a:rPr>
              <a:t>расчетном</a:t>
            </a:r>
            <a:r>
              <a:rPr lang="en-US" sz="1730" spc="34" dirty="0">
                <a:solidFill>
                  <a:srgbClr val="FFFFFF"/>
                </a:solidFill>
                <a:latin typeface="Noto Serif Bold"/>
              </a:rPr>
              <a:t> </a:t>
            </a:r>
            <a:r>
              <a:rPr lang="en-US" sz="1730" spc="34" dirty="0" err="1">
                <a:solidFill>
                  <a:srgbClr val="FFFFFF"/>
                </a:solidFill>
                <a:latin typeface="Noto Serif Bold"/>
              </a:rPr>
              <a:t>периоде</a:t>
            </a:r>
            <a:r>
              <a:rPr lang="en-US" sz="1730" spc="34" dirty="0">
                <a:solidFill>
                  <a:srgbClr val="FFFFFF"/>
                </a:solidFill>
                <a:latin typeface="Noto Serif Bold"/>
              </a:rPr>
              <a:t> </a:t>
            </a:r>
            <a:r>
              <a:rPr lang="en-US" sz="1730" spc="34" dirty="0" err="1">
                <a:solidFill>
                  <a:srgbClr val="FFFFFF"/>
                </a:solidFill>
                <a:latin typeface="Noto Serif Bold"/>
              </a:rPr>
              <a:t>обязательные</a:t>
            </a:r>
            <a:r>
              <a:rPr lang="en-US" sz="1730" spc="34" dirty="0">
                <a:solidFill>
                  <a:srgbClr val="FFFFFF"/>
                </a:solidFill>
                <a:latin typeface="Noto Serif Bold"/>
              </a:rPr>
              <a:t> </a:t>
            </a:r>
            <a:r>
              <a:rPr lang="en-US" sz="1730" spc="34" dirty="0" err="1">
                <a:solidFill>
                  <a:srgbClr val="FFFFFF"/>
                </a:solidFill>
                <a:latin typeface="Noto Serif Bold"/>
              </a:rPr>
              <a:t>страховые</a:t>
            </a:r>
            <a:r>
              <a:rPr lang="en-US" sz="1730" spc="34" dirty="0">
                <a:solidFill>
                  <a:srgbClr val="FFFFFF"/>
                </a:solidFill>
                <a:latin typeface="Noto Serif Bold"/>
              </a:rPr>
              <a:t> </a:t>
            </a:r>
            <a:r>
              <a:rPr lang="en-US" sz="1730" spc="34" dirty="0" err="1">
                <a:solidFill>
                  <a:srgbClr val="FFFFFF"/>
                </a:solidFill>
                <a:latin typeface="Noto Serif Bold"/>
              </a:rPr>
              <a:t>взносы</a:t>
            </a:r>
            <a:r>
              <a:rPr lang="en-US" sz="1730" spc="34" dirty="0">
                <a:solidFill>
                  <a:srgbClr val="FFFFFF"/>
                </a:solidFill>
                <a:latin typeface="Noto Serif Bold"/>
              </a:rPr>
              <a:t> </a:t>
            </a:r>
          </a:p>
          <a:p>
            <a:pPr algn="ctr">
              <a:lnSpc>
                <a:spcPts val="2249"/>
              </a:lnSpc>
            </a:pPr>
            <a:r>
              <a:rPr lang="en-US" sz="1730" spc="34" dirty="0">
                <a:solidFill>
                  <a:srgbClr val="FFFFFF"/>
                </a:solidFill>
                <a:latin typeface="Noto Serif Bold"/>
              </a:rPr>
              <a:t>в </a:t>
            </a:r>
            <a:r>
              <a:rPr lang="en-US" sz="1730" spc="34" dirty="0" err="1">
                <a:solidFill>
                  <a:srgbClr val="FFFFFF"/>
                </a:solidFill>
                <a:latin typeface="Noto Serif Bold"/>
              </a:rPr>
              <a:t>бюджет</a:t>
            </a:r>
            <a:r>
              <a:rPr lang="en-US" sz="1730" spc="34" dirty="0">
                <a:solidFill>
                  <a:srgbClr val="FFFFFF"/>
                </a:solidFill>
                <a:latin typeface="Noto Serif Bold"/>
              </a:rPr>
              <a:t> </a:t>
            </a:r>
            <a:r>
              <a:rPr lang="en-US" sz="1730" spc="34" dirty="0" err="1">
                <a:solidFill>
                  <a:srgbClr val="FFFFFF"/>
                </a:solidFill>
                <a:latin typeface="Noto Serif Bold"/>
              </a:rPr>
              <a:t>фонда</a:t>
            </a:r>
            <a:r>
              <a:rPr lang="en-US" sz="1730" spc="34" dirty="0">
                <a:solidFill>
                  <a:srgbClr val="FFFFFF"/>
                </a:solidFill>
                <a:latin typeface="Noto Serif Bold"/>
              </a:rPr>
              <a:t> </a:t>
            </a:r>
            <a:r>
              <a:rPr lang="en-US" sz="1730" spc="34" dirty="0" err="1">
                <a:solidFill>
                  <a:srgbClr val="FFFFFF"/>
                </a:solidFill>
                <a:latin typeface="Noto Serif Bold"/>
              </a:rPr>
              <a:t>исчислялись</a:t>
            </a:r>
            <a:r>
              <a:rPr lang="en-US" sz="1730" spc="34" dirty="0">
                <a:solidFill>
                  <a:srgbClr val="FFFFFF"/>
                </a:solidFill>
                <a:latin typeface="Noto Serif Bold"/>
              </a:rPr>
              <a:t> </a:t>
            </a:r>
          </a:p>
          <a:p>
            <a:pPr algn="ctr">
              <a:lnSpc>
                <a:spcPts val="2249"/>
              </a:lnSpc>
            </a:pPr>
            <a:r>
              <a:rPr lang="en-US" sz="1730" spc="34" dirty="0" err="1">
                <a:solidFill>
                  <a:srgbClr val="FFFFFF"/>
                </a:solidFill>
                <a:latin typeface="Noto Serif Bold"/>
              </a:rPr>
              <a:t>из</a:t>
            </a:r>
            <a:r>
              <a:rPr lang="en-US" sz="1730" spc="34" dirty="0">
                <a:solidFill>
                  <a:srgbClr val="FFFFFF"/>
                </a:solidFill>
                <a:latin typeface="Noto Serif Bold"/>
              </a:rPr>
              <a:t> </a:t>
            </a:r>
            <a:r>
              <a:rPr lang="en-US" sz="1730" spc="34" dirty="0" err="1">
                <a:solidFill>
                  <a:srgbClr val="FFFFFF"/>
                </a:solidFill>
                <a:latin typeface="Noto Serif Bold"/>
              </a:rPr>
              <a:t>размера</a:t>
            </a:r>
            <a:r>
              <a:rPr lang="en-US" sz="1730" spc="34" dirty="0">
                <a:solidFill>
                  <a:srgbClr val="FFFFFF"/>
                </a:solidFill>
                <a:latin typeface="Noto Serif Bold"/>
              </a:rPr>
              <a:t> МЗП</a:t>
            </a:r>
          </a:p>
          <a:p>
            <a:pPr algn="ctr">
              <a:lnSpc>
                <a:spcPts val="1876"/>
              </a:lnSpc>
            </a:pPr>
            <a:r>
              <a:rPr lang="en-US" sz="1443" spc="28" dirty="0" err="1">
                <a:solidFill>
                  <a:srgbClr val="934756"/>
                </a:solidFill>
                <a:latin typeface="Noto Serif Bold"/>
              </a:rPr>
              <a:t>За</a:t>
            </a:r>
            <a:r>
              <a:rPr lang="en-US" sz="1443" spc="28" dirty="0">
                <a:solidFill>
                  <a:srgbClr val="934756"/>
                </a:solidFill>
                <a:latin typeface="Noto Serif Bold"/>
              </a:rPr>
              <a:t> </a:t>
            </a:r>
            <a:r>
              <a:rPr lang="en-US" sz="1443" spc="28" dirty="0" err="1">
                <a:solidFill>
                  <a:srgbClr val="934756"/>
                </a:solidFill>
                <a:latin typeface="Noto Serif Bold"/>
              </a:rPr>
              <a:t>исключением</a:t>
            </a:r>
            <a:r>
              <a:rPr lang="en-US" sz="1443" spc="28" dirty="0">
                <a:solidFill>
                  <a:srgbClr val="934756"/>
                </a:solidFill>
                <a:latin typeface="Noto Serif Bold"/>
              </a:rPr>
              <a:t> </a:t>
            </a:r>
            <a:r>
              <a:rPr lang="en-US" sz="1443" spc="28" dirty="0" err="1">
                <a:solidFill>
                  <a:srgbClr val="934756"/>
                </a:solidFill>
                <a:latin typeface="Noto Serif Bold"/>
              </a:rPr>
              <a:t>пособия</a:t>
            </a:r>
            <a:r>
              <a:rPr lang="en-US" sz="1443" spc="28" dirty="0">
                <a:solidFill>
                  <a:srgbClr val="934756"/>
                </a:solidFill>
                <a:latin typeface="Noto Serif Bold"/>
              </a:rPr>
              <a:t> по </a:t>
            </a:r>
            <a:r>
              <a:rPr lang="en-US" sz="1443" spc="28" dirty="0" err="1">
                <a:solidFill>
                  <a:srgbClr val="934756"/>
                </a:solidFill>
                <a:latin typeface="Noto Serif Bold"/>
              </a:rPr>
              <a:t>беременности</a:t>
            </a:r>
            <a:r>
              <a:rPr lang="en-US" sz="1443" spc="28" dirty="0">
                <a:solidFill>
                  <a:srgbClr val="934756"/>
                </a:solidFill>
                <a:latin typeface="Noto Serif Bold"/>
              </a:rPr>
              <a:t> и </a:t>
            </a:r>
            <a:r>
              <a:rPr lang="en-US" sz="1443" spc="28" dirty="0" err="1">
                <a:solidFill>
                  <a:srgbClr val="934756"/>
                </a:solidFill>
                <a:latin typeface="Noto Serif Bold"/>
              </a:rPr>
              <a:t>родам</a:t>
            </a:r>
            <a:r>
              <a:rPr lang="en-US" sz="1443" spc="28" dirty="0">
                <a:solidFill>
                  <a:srgbClr val="934756"/>
                </a:solidFill>
                <a:latin typeface="Noto Serif Bold"/>
              </a:rPr>
              <a:t> и по </a:t>
            </a:r>
            <a:r>
              <a:rPr lang="en-US" sz="1443" spc="28" dirty="0" err="1">
                <a:solidFill>
                  <a:srgbClr val="934756"/>
                </a:solidFill>
                <a:latin typeface="Noto Serif Bold"/>
              </a:rPr>
              <a:t>уходу</a:t>
            </a:r>
            <a:r>
              <a:rPr lang="en-US" sz="1443" spc="28" dirty="0">
                <a:solidFill>
                  <a:srgbClr val="934756"/>
                </a:solidFill>
                <a:latin typeface="Noto Serif Bold"/>
              </a:rPr>
              <a:t> </a:t>
            </a:r>
            <a:r>
              <a:rPr lang="en-US" sz="1443" spc="28" dirty="0" err="1">
                <a:solidFill>
                  <a:srgbClr val="934756"/>
                </a:solidFill>
                <a:latin typeface="Noto Serif Bold"/>
              </a:rPr>
              <a:t>за</a:t>
            </a:r>
            <a:r>
              <a:rPr lang="en-US" sz="1443" spc="28" dirty="0">
                <a:solidFill>
                  <a:srgbClr val="934756"/>
                </a:solidFill>
                <a:latin typeface="Noto Serif Bold"/>
              </a:rPr>
              <a:t> </a:t>
            </a:r>
            <a:r>
              <a:rPr lang="en-US" sz="1443" spc="28" dirty="0" err="1">
                <a:solidFill>
                  <a:srgbClr val="934756"/>
                </a:solidFill>
                <a:latin typeface="Noto Serif Bold"/>
              </a:rPr>
              <a:t>ребенком</a:t>
            </a:r>
            <a:r>
              <a:rPr lang="en-US" sz="1443" spc="28" dirty="0">
                <a:solidFill>
                  <a:srgbClr val="934756"/>
                </a:solidFill>
                <a:latin typeface="Noto Serif Bold"/>
              </a:rPr>
              <a:t> в </a:t>
            </a:r>
            <a:r>
              <a:rPr lang="en-US" sz="1443" spc="28" dirty="0" err="1">
                <a:solidFill>
                  <a:srgbClr val="934756"/>
                </a:solidFill>
                <a:latin typeface="Noto Serif Bold"/>
              </a:rPr>
              <a:t>случае</a:t>
            </a:r>
            <a:r>
              <a:rPr lang="en-US" sz="1443" spc="28" dirty="0">
                <a:solidFill>
                  <a:srgbClr val="934756"/>
                </a:solidFill>
                <a:latin typeface="Noto Serif Bold"/>
              </a:rPr>
              <a:t>, </a:t>
            </a:r>
            <a:r>
              <a:rPr lang="en-US" sz="1443" spc="28" dirty="0" err="1">
                <a:solidFill>
                  <a:srgbClr val="934756"/>
                </a:solidFill>
                <a:latin typeface="Noto Serif Bold"/>
              </a:rPr>
              <a:t>если</a:t>
            </a:r>
            <a:r>
              <a:rPr lang="en-US" sz="1443" spc="28" dirty="0">
                <a:solidFill>
                  <a:srgbClr val="934756"/>
                </a:solidFill>
                <a:latin typeface="Noto Serif Bold"/>
              </a:rPr>
              <a:t> </a:t>
            </a:r>
            <a:r>
              <a:rPr lang="en-US" sz="1443" spc="28" dirty="0" err="1">
                <a:solidFill>
                  <a:srgbClr val="934756"/>
                </a:solidFill>
                <a:latin typeface="Noto Serif Bold"/>
              </a:rPr>
              <a:t>работник</a:t>
            </a:r>
            <a:r>
              <a:rPr lang="en-US" sz="1443" spc="28" dirty="0">
                <a:solidFill>
                  <a:srgbClr val="934756"/>
                </a:solidFill>
                <a:latin typeface="Noto Serif Bold"/>
              </a:rPr>
              <a:t> </a:t>
            </a:r>
            <a:r>
              <a:rPr lang="en-US" sz="1443" spc="28" dirty="0" err="1">
                <a:solidFill>
                  <a:srgbClr val="934756"/>
                </a:solidFill>
                <a:latin typeface="Noto Serif Bold"/>
              </a:rPr>
              <a:t>не</a:t>
            </a:r>
            <a:r>
              <a:rPr lang="en-US" sz="1443" spc="28" dirty="0">
                <a:solidFill>
                  <a:srgbClr val="934756"/>
                </a:solidFill>
                <a:latin typeface="Noto Serif Bold"/>
              </a:rPr>
              <a:t> </a:t>
            </a:r>
            <a:r>
              <a:rPr lang="en-US" sz="1443" spc="28" dirty="0" err="1">
                <a:solidFill>
                  <a:srgbClr val="934756"/>
                </a:solidFill>
                <a:latin typeface="Noto Serif Bold"/>
              </a:rPr>
              <a:t>имеет</a:t>
            </a:r>
            <a:r>
              <a:rPr lang="en-US" sz="1443" spc="28" dirty="0">
                <a:solidFill>
                  <a:srgbClr val="934756"/>
                </a:solidFill>
                <a:latin typeface="Noto Serif Bold"/>
              </a:rPr>
              <a:t> </a:t>
            </a:r>
            <a:r>
              <a:rPr lang="en-US" sz="1443" spc="28" dirty="0" err="1">
                <a:solidFill>
                  <a:srgbClr val="934756"/>
                </a:solidFill>
                <a:latin typeface="Noto Serif Bold"/>
              </a:rPr>
              <a:t>периода</a:t>
            </a:r>
            <a:r>
              <a:rPr lang="en-US" sz="1443" spc="28" dirty="0">
                <a:solidFill>
                  <a:srgbClr val="934756"/>
                </a:solidFill>
                <a:latin typeface="Noto Serif Bold"/>
              </a:rPr>
              <a:t> </a:t>
            </a:r>
            <a:r>
              <a:rPr lang="en-US" sz="1443" spc="28" dirty="0" err="1">
                <a:solidFill>
                  <a:srgbClr val="934756"/>
                </a:solidFill>
                <a:latin typeface="Noto Serif Bold"/>
              </a:rPr>
              <a:t>уплаты</a:t>
            </a:r>
            <a:r>
              <a:rPr lang="en-US" sz="1443" spc="28" dirty="0">
                <a:solidFill>
                  <a:srgbClr val="934756"/>
                </a:solidFill>
                <a:latin typeface="Noto Serif Bold"/>
              </a:rPr>
              <a:t> </a:t>
            </a:r>
            <a:r>
              <a:rPr lang="en-US" sz="1443" spc="28" dirty="0" err="1">
                <a:solidFill>
                  <a:srgbClr val="934756"/>
                </a:solidFill>
                <a:latin typeface="Noto Serif Bold"/>
              </a:rPr>
              <a:t>обязательных</a:t>
            </a:r>
            <a:r>
              <a:rPr lang="en-US" sz="1443" spc="28" dirty="0">
                <a:solidFill>
                  <a:srgbClr val="934756"/>
                </a:solidFill>
                <a:latin typeface="Noto Serif Bold"/>
              </a:rPr>
              <a:t> </a:t>
            </a:r>
            <a:r>
              <a:rPr lang="en-US" sz="1443" spc="28" dirty="0" err="1">
                <a:solidFill>
                  <a:srgbClr val="934756"/>
                </a:solidFill>
                <a:latin typeface="Noto Serif Bold"/>
              </a:rPr>
              <a:t>страховых</a:t>
            </a:r>
            <a:r>
              <a:rPr lang="en-US" sz="1443" spc="28" dirty="0">
                <a:solidFill>
                  <a:srgbClr val="934756"/>
                </a:solidFill>
                <a:latin typeface="Noto Serif Bold"/>
              </a:rPr>
              <a:t> </a:t>
            </a:r>
            <a:r>
              <a:rPr lang="en-US" sz="1443" spc="28" dirty="0" err="1">
                <a:solidFill>
                  <a:srgbClr val="934756"/>
                </a:solidFill>
                <a:latin typeface="Noto Serif Bold"/>
              </a:rPr>
              <a:t>взносов</a:t>
            </a:r>
            <a:r>
              <a:rPr lang="en-US" sz="1443" spc="28" dirty="0">
                <a:solidFill>
                  <a:srgbClr val="934756"/>
                </a:solidFill>
                <a:latin typeface="Noto Serif Bold"/>
              </a:rPr>
              <a:t> 6 </a:t>
            </a:r>
            <a:r>
              <a:rPr lang="en-US" sz="1443" spc="28" dirty="0" err="1">
                <a:solidFill>
                  <a:srgbClr val="934756"/>
                </a:solidFill>
                <a:latin typeface="Noto Serif Bold"/>
              </a:rPr>
              <a:t>месяцев</a:t>
            </a:r>
            <a:r>
              <a:rPr lang="en-US" sz="1443" spc="28" dirty="0">
                <a:solidFill>
                  <a:srgbClr val="934756"/>
                </a:solidFill>
                <a:latin typeface="Noto Serif Bold"/>
              </a:rPr>
              <a:t> и </a:t>
            </a:r>
            <a:r>
              <a:rPr lang="en-US" sz="1443" spc="28" dirty="0" err="1">
                <a:solidFill>
                  <a:srgbClr val="934756"/>
                </a:solidFill>
                <a:latin typeface="Noto Serif Bold"/>
              </a:rPr>
              <a:t>более</a:t>
            </a:r>
            <a:r>
              <a:rPr lang="en-US" sz="1443" spc="28" dirty="0">
                <a:solidFill>
                  <a:srgbClr val="934756"/>
                </a:solidFill>
                <a:latin typeface="Noto Serif Bold"/>
              </a:rPr>
              <a:t> в </a:t>
            </a:r>
            <a:r>
              <a:rPr lang="en-US" sz="1443" spc="28" dirty="0" err="1">
                <a:solidFill>
                  <a:srgbClr val="934756"/>
                </a:solidFill>
                <a:latin typeface="Noto Serif Bold"/>
              </a:rPr>
              <a:t>общей</a:t>
            </a:r>
            <a:r>
              <a:rPr lang="en-US" sz="1443" spc="28" dirty="0">
                <a:solidFill>
                  <a:srgbClr val="934756"/>
                </a:solidFill>
                <a:latin typeface="Noto Serif Bold"/>
              </a:rPr>
              <a:t> </a:t>
            </a:r>
            <a:r>
              <a:rPr lang="en-US" sz="1443" spc="28" dirty="0" err="1">
                <a:solidFill>
                  <a:srgbClr val="934756"/>
                </a:solidFill>
                <a:latin typeface="Noto Serif Bold"/>
              </a:rPr>
              <a:t>сложности</a:t>
            </a:r>
            <a:r>
              <a:rPr lang="en-US" sz="1443" spc="28" dirty="0">
                <a:solidFill>
                  <a:srgbClr val="934756"/>
                </a:solidFill>
                <a:latin typeface="Noto Serif Bold"/>
              </a:rPr>
              <a:t> (50 БПМ)</a:t>
            </a:r>
            <a:r>
              <a:rPr lang="en-US" sz="1443" spc="28" dirty="0">
                <a:solidFill>
                  <a:srgbClr val="934756"/>
                </a:solidFill>
                <a:latin typeface="Noto Serif"/>
              </a:rPr>
              <a:t> </a:t>
            </a:r>
          </a:p>
        </p:txBody>
      </p:sp>
      <p:sp>
        <p:nvSpPr>
          <p:cNvPr id="24" name="TextBox 24"/>
          <p:cNvSpPr txBox="1"/>
          <p:nvPr/>
        </p:nvSpPr>
        <p:spPr>
          <a:xfrm>
            <a:off x="3369093" y="7393449"/>
            <a:ext cx="4671480" cy="8814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2348"/>
              </a:lnSpc>
              <a:spcBef>
                <a:spcPct val="0"/>
              </a:spcBef>
            </a:pPr>
            <a:r>
              <a:rPr lang="en-US" sz="1806" u="none" strike="noStrike" spc="36">
                <a:solidFill>
                  <a:srgbClr val="FFFFFF"/>
                </a:solidFill>
                <a:latin typeface="Noto Serif Bold"/>
              </a:rPr>
              <a:t>ОСНОВНОМУ нанимателю - запросить сведения </a:t>
            </a:r>
          </a:p>
          <a:p>
            <a:pPr marL="0" lvl="0" indent="0" algn="ctr">
              <a:lnSpc>
                <a:spcPts val="2348"/>
              </a:lnSpc>
              <a:spcBef>
                <a:spcPct val="0"/>
              </a:spcBef>
            </a:pPr>
            <a:r>
              <a:rPr lang="en-US" sz="1806" u="none" strike="noStrike" spc="36">
                <a:solidFill>
                  <a:srgbClr val="FFFFFF"/>
                </a:solidFill>
                <a:latin typeface="Noto Serif Bold"/>
              </a:rPr>
              <a:t>о среднедневном заработке </a:t>
            </a:r>
          </a:p>
        </p:txBody>
      </p:sp>
      <p:sp>
        <p:nvSpPr>
          <p:cNvPr id="25" name="TextBox 25"/>
          <p:cNvSpPr txBox="1"/>
          <p:nvPr/>
        </p:nvSpPr>
        <p:spPr>
          <a:xfrm>
            <a:off x="9915272" y="3314422"/>
            <a:ext cx="4936243" cy="116767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2348"/>
              </a:lnSpc>
              <a:spcBef>
                <a:spcPct val="0"/>
              </a:spcBef>
            </a:pPr>
            <a:r>
              <a:rPr lang="en-US" sz="1806" u="none" strike="noStrike" spc="36">
                <a:solidFill>
                  <a:srgbClr val="FFFFFF"/>
                </a:solidFill>
                <a:latin typeface="Noto Serif Bold"/>
              </a:rPr>
              <a:t>ПОСОБИЕ перерассчитывается:</a:t>
            </a:r>
          </a:p>
          <a:p>
            <a:pPr marL="0" lvl="0" indent="0" algn="ctr">
              <a:lnSpc>
                <a:spcPts val="2348"/>
              </a:lnSpc>
              <a:spcBef>
                <a:spcPct val="0"/>
              </a:spcBef>
            </a:pPr>
            <a:r>
              <a:rPr lang="en-US" sz="1806" u="none" strike="noStrike" spc="36">
                <a:solidFill>
                  <a:srgbClr val="FFFFFF"/>
                </a:solidFill>
                <a:latin typeface="Noto Serif Bold"/>
              </a:rPr>
              <a:t>в течение 6 месяцев;</a:t>
            </a:r>
          </a:p>
          <a:p>
            <a:pPr marL="0" lvl="0" indent="0" algn="ctr">
              <a:lnSpc>
                <a:spcPts val="2348"/>
              </a:lnSpc>
              <a:spcBef>
                <a:spcPct val="0"/>
              </a:spcBef>
            </a:pPr>
            <a:r>
              <a:rPr lang="en-US" sz="1806" u="none" strike="noStrike" spc="36">
                <a:solidFill>
                  <a:srgbClr val="FFFFFF"/>
                </a:solidFill>
                <a:latin typeface="Noto Serif Bold"/>
              </a:rPr>
              <a:t>бессрочно – по результатам проверок (обращений) и решений суда</a:t>
            </a:r>
          </a:p>
        </p:txBody>
      </p:sp>
      <p:sp>
        <p:nvSpPr>
          <p:cNvPr id="26" name="TextBox 26"/>
          <p:cNvSpPr txBox="1"/>
          <p:nvPr/>
        </p:nvSpPr>
        <p:spPr>
          <a:xfrm>
            <a:off x="10048489" y="7545610"/>
            <a:ext cx="4948924" cy="57712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2348"/>
              </a:lnSpc>
              <a:spcBef>
                <a:spcPct val="0"/>
              </a:spcBef>
            </a:pPr>
            <a:r>
              <a:rPr lang="en-US" sz="1806" u="none" strike="noStrike" spc="36">
                <a:solidFill>
                  <a:srgbClr val="FFFFFF"/>
                </a:solidFill>
                <a:latin typeface="Noto Serif Bold"/>
              </a:rPr>
              <a:t>ОСНОВНОМУ нанимателю - запросить сведения о среднедневном заработке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 rot="5400000">
            <a:off x="-10604254" y="-2817714"/>
            <a:ext cx="21078344" cy="10243332"/>
            <a:chOff x="0" y="0"/>
            <a:chExt cx="406400" cy="197496"/>
          </a:xfrm>
        </p:grpSpPr>
        <p:sp>
          <p:nvSpPr>
            <p:cNvPr id="3" name="Freeform 3"/>
            <p:cNvSpPr/>
            <p:nvPr/>
          </p:nvSpPr>
          <p:spPr>
            <a:xfrm>
              <a:off x="18776" y="0"/>
              <a:ext cx="368848" cy="197496"/>
            </a:xfrm>
            <a:custGeom>
              <a:avLst/>
              <a:gdLst/>
              <a:ahLst/>
              <a:cxnLst/>
              <a:rect l="l" t="t" r="r" b="b"/>
              <a:pathLst>
                <a:path w="368848" h="197496">
                  <a:moveTo>
                    <a:pt x="217848" y="0"/>
                  </a:moveTo>
                  <a:lnTo>
                    <a:pt x="354200" y="0"/>
                  </a:lnTo>
                  <a:cubicBezTo>
                    <a:pt x="359723" y="0"/>
                    <a:pt x="364694" y="3347"/>
                    <a:pt x="366771" y="8464"/>
                  </a:cubicBezTo>
                  <a:cubicBezTo>
                    <a:pt x="368848" y="13581"/>
                    <a:pt x="367616" y="19446"/>
                    <a:pt x="363656" y="23295"/>
                  </a:cubicBezTo>
                  <a:lnTo>
                    <a:pt x="208392" y="174201"/>
                  </a:lnTo>
                  <a:cubicBezTo>
                    <a:pt x="193022" y="189139"/>
                    <a:pt x="172434" y="197496"/>
                    <a:pt x="151000" y="197496"/>
                  </a:cubicBezTo>
                  <a:lnTo>
                    <a:pt x="14648" y="197496"/>
                  </a:lnTo>
                  <a:cubicBezTo>
                    <a:pt x="9125" y="197496"/>
                    <a:pt x="4154" y="194149"/>
                    <a:pt x="2077" y="189032"/>
                  </a:cubicBezTo>
                  <a:cubicBezTo>
                    <a:pt x="0" y="183915"/>
                    <a:pt x="1232" y="178050"/>
                    <a:pt x="5192" y="174201"/>
                  </a:cubicBezTo>
                  <a:lnTo>
                    <a:pt x="160456" y="23295"/>
                  </a:lnTo>
                  <a:cubicBezTo>
                    <a:pt x="175826" y="8357"/>
                    <a:pt x="196414" y="0"/>
                    <a:pt x="217848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029D94">
                    <a:alpha val="100000"/>
                  </a:srgbClr>
                </a:gs>
                <a:gs pos="100000">
                  <a:srgbClr val="0C746E">
                    <a:alpha val="100000"/>
                  </a:srgbClr>
                </a:gs>
              </a:gsLst>
              <a:lin ang="0"/>
            </a:gradFill>
          </p:spPr>
        </p:sp>
        <p:sp>
          <p:nvSpPr>
            <p:cNvPr id="4" name="TextBox 4"/>
            <p:cNvSpPr txBox="1"/>
            <p:nvPr/>
          </p:nvSpPr>
          <p:spPr>
            <a:xfrm>
              <a:off x="101600" y="-57150"/>
              <a:ext cx="609600" cy="6667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5" name="Group 5"/>
          <p:cNvGrpSpPr>
            <a:grpSpLocks noChangeAspect="1"/>
          </p:cNvGrpSpPr>
          <p:nvPr/>
        </p:nvGrpSpPr>
        <p:grpSpPr>
          <a:xfrm>
            <a:off x="1399921" y="2659105"/>
            <a:ext cx="6448629" cy="6673654"/>
            <a:chOff x="0" y="0"/>
            <a:chExt cx="29499547" cy="30528933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29499561" cy="30528893"/>
            </a:xfrm>
            <a:custGeom>
              <a:avLst/>
              <a:gdLst/>
              <a:ahLst/>
              <a:cxnLst/>
              <a:rect l="l" t="t" r="r" b="b"/>
              <a:pathLst>
                <a:path w="29499561" h="30528893">
                  <a:moveTo>
                    <a:pt x="5148072" y="0"/>
                  </a:moveTo>
                  <a:cubicBezTo>
                    <a:pt x="2302764" y="12319"/>
                    <a:pt x="0" y="2322703"/>
                    <a:pt x="0" y="5170932"/>
                  </a:cubicBezTo>
                  <a:lnTo>
                    <a:pt x="0" y="25357962"/>
                  </a:lnTo>
                  <a:cubicBezTo>
                    <a:pt x="0" y="28213813"/>
                    <a:pt x="2315083" y="30528893"/>
                    <a:pt x="5170932" y="30528893"/>
                  </a:cubicBezTo>
                  <a:lnTo>
                    <a:pt x="24328628" y="30528893"/>
                  </a:lnTo>
                  <a:cubicBezTo>
                    <a:pt x="27184477" y="30528893"/>
                    <a:pt x="29499561" y="28213810"/>
                    <a:pt x="29499561" y="25357961"/>
                  </a:cubicBezTo>
                  <a:lnTo>
                    <a:pt x="29499561" y="5170932"/>
                  </a:lnTo>
                  <a:cubicBezTo>
                    <a:pt x="29499561" y="2322703"/>
                    <a:pt x="27196796" y="12319"/>
                    <a:pt x="24351487" y="0"/>
                  </a:cubicBezTo>
                  <a:close/>
                </a:path>
              </a:pathLst>
            </a:custGeom>
            <a:solidFill>
              <a:srgbClr val="FFFFFF"/>
            </a:solidFill>
            <a:ln w="12700">
              <a:solidFill>
                <a:srgbClr val="000000"/>
              </a:solidFill>
            </a:ln>
          </p:spPr>
        </p:sp>
      </p:grpSp>
      <p:grpSp>
        <p:nvGrpSpPr>
          <p:cNvPr id="7" name="Group 7"/>
          <p:cNvGrpSpPr>
            <a:grpSpLocks noChangeAspect="1"/>
          </p:cNvGrpSpPr>
          <p:nvPr/>
        </p:nvGrpSpPr>
        <p:grpSpPr>
          <a:xfrm>
            <a:off x="1542796" y="2821197"/>
            <a:ext cx="6143829" cy="6349470"/>
            <a:chOff x="0" y="0"/>
            <a:chExt cx="6362700" cy="6575666"/>
          </a:xfrm>
        </p:grpSpPr>
        <p:sp>
          <p:nvSpPr>
            <p:cNvPr id="8" name="Freeform 8"/>
            <p:cNvSpPr/>
            <p:nvPr/>
          </p:nvSpPr>
          <p:spPr>
            <a:xfrm>
              <a:off x="6350" y="6350"/>
              <a:ext cx="6350012" cy="6562979"/>
            </a:xfrm>
            <a:custGeom>
              <a:avLst/>
              <a:gdLst/>
              <a:ahLst/>
              <a:cxnLst/>
              <a:rect l="l" t="t" r="r" b="b"/>
              <a:pathLst>
                <a:path w="6350012" h="6562979">
                  <a:moveTo>
                    <a:pt x="6350000" y="5480583"/>
                  </a:moveTo>
                  <a:cubicBezTo>
                    <a:pt x="6350000" y="6078372"/>
                    <a:pt x="5865419" y="6562979"/>
                    <a:pt x="5267617" y="6562979"/>
                  </a:cubicBezTo>
                  <a:lnTo>
                    <a:pt x="1082383" y="6562979"/>
                  </a:lnTo>
                  <a:cubicBezTo>
                    <a:pt x="484594" y="6562979"/>
                    <a:pt x="0" y="6078385"/>
                    <a:pt x="0" y="5480583"/>
                  </a:cubicBezTo>
                  <a:lnTo>
                    <a:pt x="0" y="1082383"/>
                  </a:lnTo>
                  <a:cubicBezTo>
                    <a:pt x="0" y="484594"/>
                    <a:pt x="484581" y="0"/>
                    <a:pt x="1082383" y="0"/>
                  </a:cubicBezTo>
                  <a:lnTo>
                    <a:pt x="5267630" y="0"/>
                  </a:lnTo>
                  <a:cubicBezTo>
                    <a:pt x="5865419" y="0"/>
                    <a:pt x="6350012" y="484594"/>
                    <a:pt x="6350012" y="1082383"/>
                  </a:cubicBezTo>
                  <a:lnTo>
                    <a:pt x="6350012" y="5480583"/>
                  </a:lnTo>
                  <a:close/>
                </a:path>
              </a:pathLst>
            </a:custGeom>
            <a:blipFill>
              <a:blip r:embed="rId2"/>
              <a:stretch>
                <a:fillRect l="-53141" r="-1986"/>
              </a:stretch>
            </a:blipFill>
          </p:spPr>
        </p:sp>
      </p:grpSp>
      <p:grpSp>
        <p:nvGrpSpPr>
          <p:cNvPr id="9" name="Group 9"/>
          <p:cNvGrpSpPr/>
          <p:nvPr/>
        </p:nvGrpSpPr>
        <p:grpSpPr>
          <a:xfrm>
            <a:off x="8500175" y="3184836"/>
            <a:ext cx="2227465" cy="2227465"/>
            <a:chOff x="0" y="0"/>
            <a:chExt cx="812800" cy="812800"/>
          </a:xfrm>
        </p:grpSpPr>
        <p:sp>
          <p:nvSpPr>
            <p:cNvPr id="10" name="Freeform 10"/>
            <p:cNvSpPr/>
            <p:nvPr/>
          </p:nvSpPr>
          <p:spPr>
            <a:xfrm>
              <a:off x="1813" y="0"/>
              <a:ext cx="809173" cy="812800"/>
            </a:xfrm>
            <a:custGeom>
              <a:avLst/>
              <a:gdLst/>
              <a:ahLst/>
              <a:cxnLst/>
              <a:rect l="l" t="t" r="r" b="b"/>
              <a:pathLst>
                <a:path w="809173" h="812800">
                  <a:moveTo>
                    <a:pt x="404587" y="0"/>
                  </a:moveTo>
                  <a:cubicBezTo>
                    <a:pt x="628326" y="1001"/>
                    <a:pt x="809174" y="182659"/>
                    <a:pt x="809174" y="406400"/>
                  </a:cubicBezTo>
                  <a:cubicBezTo>
                    <a:pt x="809174" y="630141"/>
                    <a:pt x="628326" y="811799"/>
                    <a:pt x="404587" y="812800"/>
                  </a:cubicBezTo>
                  <a:cubicBezTo>
                    <a:pt x="180848" y="811799"/>
                    <a:pt x="0" y="630141"/>
                    <a:pt x="0" y="406400"/>
                  </a:cubicBezTo>
                  <a:cubicBezTo>
                    <a:pt x="0" y="182659"/>
                    <a:pt x="180848" y="1001"/>
                    <a:pt x="404587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029D94">
                    <a:alpha val="100000"/>
                  </a:srgbClr>
                </a:gs>
                <a:gs pos="100000">
                  <a:srgbClr val="0C746E">
                    <a:alpha val="100000"/>
                  </a:srgbClr>
                </a:gs>
              </a:gsLst>
              <a:lin ang="0"/>
            </a:gradFill>
          </p:spPr>
        </p:sp>
        <p:sp>
          <p:nvSpPr>
            <p:cNvPr id="11" name="TextBox 11"/>
            <p:cNvSpPr txBox="1"/>
            <p:nvPr/>
          </p:nvSpPr>
          <p:spPr>
            <a:xfrm>
              <a:off x="76200" y="19050"/>
              <a:ext cx="660400" cy="7175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12" name="Group 12"/>
          <p:cNvGrpSpPr/>
          <p:nvPr/>
        </p:nvGrpSpPr>
        <p:grpSpPr>
          <a:xfrm>
            <a:off x="8500175" y="6521663"/>
            <a:ext cx="2227465" cy="2227465"/>
            <a:chOff x="0" y="0"/>
            <a:chExt cx="812800" cy="812800"/>
          </a:xfrm>
        </p:grpSpPr>
        <p:sp>
          <p:nvSpPr>
            <p:cNvPr id="13" name="Freeform 13"/>
            <p:cNvSpPr/>
            <p:nvPr/>
          </p:nvSpPr>
          <p:spPr>
            <a:xfrm>
              <a:off x="1813" y="0"/>
              <a:ext cx="809173" cy="812800"/>
            </a:xfrm>
            <a:custGeom>
              <a:avLst/>
              <a:gdLst/>
              <a:ahLst/>
              <a:cxnLst/>
              <a:rect l="l" t="t" r="r" b="b"/>
              <a:pathLst>
                <a:path w="809173" h="812800">
                  <a:moveTo>
                    <a:pt x="404587" y="0"/>
                  </a:moveTo>
                  <a:cubicBezTo>
                    <a:pt x="628326" y="1001"/>
                    <a:pt x="809174" y="182659"/>
                    <a:pt x="809174" y="406400"/>
                  </a:cubicBezTo>
                  <a:cubicBezTo>
                    <a:pt x="809174" y="630141"/>
                    <a:pt x="628326" y="811799"/>
                    <a:pt x="404587" y="812800"/>
                  </a:cubicBezTo>
                  <a:cubicBezTo>
                    <a:pt x="180848" y="811799"/>
                    <a:pt x="0" y="630141"/>
                    <a:pt x="0" y="406400"/>
                  </a:cubicBezTo>
                  <a:cubicBezTo>
                    <a:pt x="0" y="182659"/>
                    <a:pt x="180848" y="1001"/>
                    <a:pt x="404587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029D94">
                    <a:alpha val="100000"/>
                  </a:srgbClr>
                </a:gs>
                <a:gs pos="100000">
                  <a:srgbClr val="0C746E">
                    <a:alpha val="100000"/>
                  </a:srgbClr>
                </a:gs>
              </a:gsLst>
              <a:lin ang="0"/>
            </a:gradFill>
          </p:spPr>
        </p:sp>
        <p:sp>
          <p:nvSpPr>
            <p:cNvPr id="14" name="TextBox 14"/>
            <p:cNvSpPr txBox="1"/>
            <p:nvPr/>
          </p:nvSpPr>
          <p:spPr>
            <a:xfrm>
              <a:off x="76200" y="19050"/>
              <a:ext cx="660400" cy="7175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15" name="Freeform 15"/>
          <p:cNvSpPr/>
          <p:nvPr/>
        </p:nvSpPr>
        <p:spPr>
          <a:xfrm>
            <a:off x="616956" y="8853244"/>
            <a:ext cx="823487" cy="810112"/>
          </a:xfrm>
          <a:custGeom>
            <a:avLst/>
            <a:gdLst/>
            <a:ahLst/>
            <a:cxnLst/>
            <a:rect l="l" t="t" r="r" b="b"/>
            <a:pathLst>
              <a:path w="823487" h="810112">
                <a:moveTo>
                  <a:pt x="0" y="0"/>
                </a:moveTo>
                <a:lnTo>
                  <a:pt x="823488" y="0"/>
                </a:lnTo>
                <a:lnTo>
                  <a:pt x="823488" y="810112"/>
                </a:lnTo>
                <a:lnTo>
                  <a:pt x="0" y="810112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="" xmlns:asvg="http://schemas.microsoft.com/office/drawing/2016/SVG/main" r:embed="rId4"/>
                </a:ext>
              </a:extLst>
            </a:blip>
            <a:stretch>
              <a:fillRect t="-229919" r="-222126"/>
            </a:stretch>
          </a:blipFill>
        </p:spPr>
      </p:sp>
      <p:sp>
        <p:nvSpPr>
          <p:cNvPr id="17" name="Freeform 17"/>
          <p:cNvSpPr/>
          <p:nvPr/>
        </p:nvSpPr>
        <p:spPr>
          <a:xfrm>
            <a:off x="8983522" y="3391540"/>
            <a:ext cx="1260769" cy="1814057"/>
          </a:xfrm>
          <a:custGeom>
            <a:avLst/>
            <a:gdLst/>
            <a:ahLst/>
            <a:cxnLst/>
            <a:rect l="l" t="t" r="r" b="b"/>
            <a:pathLst>
              <a:path w="1260769" h="1814057">
                <a:moveTo>
                  <a:pt x="0" y="0"/>
                </a:moveTo>
                <a:lnTo>
                  <a:pt x="1260770" y="0"/>
                </a:lnTo>
                <a:lnTo>
                  <a:pt x="1260770" y="1814057"/>
                </a:lnTo>
                <a:lnTo>
                  <a:pt x="0" y="1814057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=""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</p:sp>
      <p:sp>
        <p:nvSpPr>
          <p:cNvPr id="18" name="TextBox 18"/>
          <p:cNvSpPr txBox="1"/>
          <p:nvPr/>
        </p:nvSpPr>
        <p:spPr>
          <a:xfrm>
            <a:off x="5056584" y="348152"/>
            <a:ext cx="9384953" cy="19558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7699"/>
              </a:lnSpc>
              <a:spcBef>
                <a:spcPct val="0"/>
              </a:spcBef>
            </a:pPr>
            <a:r>
              <a:rPr lang="en-US" sz="6999" dirty="0" err="1">
                <a:solidFill>
                  <a:srgbClr val="04968D"/>
                </a:solidFill>
                <a:latin typeface="Oswald Bold"/>
              </a:rPr>
              <a:t>П</a:t>
            </a:r>
            <a:r>
              <a:rPr lang="en-US" sz="6999" u="none" strike="noStrike" dirty="0" err="1">
                <a:solidFill>
                  <a:srgbClr val="04968D"/>
                </a:solidFill>
                <a:latin typeface="Oswald Bold"/>
              </a:rPr>
              <a:t>особие</a:t>
            </a:r>
            <a:r>
              <a:rPr lang="en-US" sz="6999" u="none" strike="noStrike" dirty="0">
                <a:solidFill>
                  <a:srgbClr val="04968D"/>
                </a:solidFill>
                <a:latin typeface="Oswald Bold"/>
              </a:rPr>
              <a:t> по </a:t>
            </a:r>
            <a:r>
              <a:rPr lang="en-US" sz="6999" u="none" strike="noStrike" dirty="0" err="1">
                <a:solidFill>
                  <a:srgbClr val="04968D"/>
                </a:solidFill>
                <a:latin typeface="Oswald Bold"/>
              </a:rPr>
              <a:t>БиР</a:t>
            </a:r>
            <a:endParaRPr lang="en-US" sz="6999" u="none" strike="noStrike" dirty="0">
              <a:solidFill>
                <a:srgbClr val="04968D"/>
              </a:solidFill>
              <a:latin typeface="Oswald Bold"/>
            </a:endParaRPr>
          </a:p>
          <a:p>
            <a:pPr marL="0" lvl="0" indent="0" algn="l">
              <a:lnSpc>
                <a:spcPts val="7699"/>
              </a:lnSpc>
              <a:spcBef>
                <a:spcPct val="0"/>
              </a:spcBef>
            </a:pPr>
            <a:r>
              <a:rPr lang="en-US" sz="6999" u="none" strike="noStrike" dirty="0" err="1">
                <a:solidFill>
                  <a:srgbClr val="04968D"/>
                </a:solidFill>
                <a:latin typeface="Oswald Bold"/>
              </a:rPr>
              <a:t>основные</a:t>
            </a:r>
            <a:r>
              <a:rPr lang="en-US" sz="6999" u="none" strike="noStrike" dirty="0">
                <a:solidFill>
                  <a:srgbClr val="04968D"/>
                </a:solidFill>
                <a:latin typeface="Oswald Bold"/>
              </a:rPr>
              <a:t> </a:t>
            </a:r>
            <a:r>
              <a:rPr lang="ru-RU" sz="6999" dirty="0" smtClean="0">
                <a:solidFill>
                  <a:srgbClr val="04968D"/>
                </a:solidFill>
                <a:latin typeface="Oswald Bold"/>
              </a:rPr>
              <a:t>изменения</a:t>
            </a:r>
            <a:endParaRPr lang="en-US" sz="6999" u="none" strike="noStrike" dirty="0">
              <a:solidFill>
                <a:srgbClr val="04968D"/>
              </a:solidFill>
              <a:latin typeface="Oswald Bold"/>
            </a:endParaRPr>
          </a:p>
        </p:txBody>
      </p:sp>
      <p:sp>
        <p:nvSpPr>
          <p:cNvPr id="19" name="TextBox 19"/>
          <p:cNvSpPr txBox="1"/>
          <p:nvPr/>
        </p:nvSpPr>
        <p:spPr>
          <a:xfrm>
            <a:off x="10878311" y="3784536"/>
            <a:ext cx="7132185" cy="132334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659"/>
              </a:lnSpc>
              <a:spcBef>
                <a:spcPct val="0"/>
              </a:spcBef>
            </a:pPr>
            <a:r>
              <a:rPr lang="en-US" sz="1899">
                <a:solidFill>
                  <a:srgbClr val="382A40"/>
                </a:solidFill>
                <a:latin typeface="Noto Serif"/>
              </a:rPr>
              <a:t>Размер среднедневного заработка для пособия по БИР, переходящих  из одного декретного отпуска в другой, –  </a:t>
            </a:r>
            <a:r>
              <a:rPr lang="en-US" sz="1899">
                <a:solidFill>
                  <a:srgbClr val="934756"/>
                </a:solidFill>
                <a:latin typeface="Noto Serif Bold"/>
              </a:rPr>
              <a:t>размер среднедневного заработка предыдущего пособия</a:t>
            </a:r>
          </a:p>
        </p:txBody>
      </p:sp>
      <p:sp>
        <p:nvSpPr>
          <p:cNvPr id="20" name="TextBox 20"/>
          <p:cNvSpPr txBox="1"/>
          <p:nvPr/>
        </p:nvSpPr>
        <p:spPr>
          <a:xfrm>
            <a:off x="10878311" y="6483563"/>
            <a:ext cx="7132185" cy="232346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2659"/>
              </a:lnSpc>
              <a:spcBef>
                <a:spcPct val="0"/>
              </a:spcBef>
            </a:pPr>
            <a:r>
              <a:rPr lang="en-US" sz="1899" u="none" strike="noStrike">
                <a:solidFill>
                  <a:srgbClr val="382A40"/>
                </a:solidFill>
                <a:latin typeface="Noto Serif"/>
              </a:rPr>
              <a:t>Размер среднедневного заработка  для пособия по БиР лицам, которые в расчетном периоде находились в декретном отпуске и отработали менее 183 календарных дней, - </a:t>
            </a:r>
            <a:r>
              <a:rPr lang="en-US" sz="1899" u="none" strike="noStrike">
                <a:solidFill>
                  <a:srgbClr val="934756"/>
                </a:solidFill>
                <a:latin typeface="Noto Serif Bold"/>
              </a:rPr>
              <a:t>размер среднедневного заработка предыдущего пособия, либо среднедневной заработок</a:t>
            </a:r>
            <a:r>
              <a:rPr lang="en-US" sz="1899" u="none" strike="noStrike">
                <a:solidFill>
                  <a:srgbClr val="382A40"/>
                </a:solidFill>
                <a:latin typeface="Noto Serif"/>
              </a:rPr>
              <a:t> (не более среднемесячной заработной платы) </a:t>
            </a:r>
            <a:r>
              <a:rPr lang="en-US" sz="1899" u="none" strike="noStrike">
                <a:solidFill>
                  <a:srgbClr val="934756"/>
                </a:solidFill>
                <a:latin typeface="Noto Serif Bold"/>
              </a:rPr>
              <a:t>из наиболее выгодной величины</a:t>
            </a:r>
          </a:p>
        </p:txBody>
      </p:sp>
      <p:sp>
        <p:nvSpPr>
          <p:cNvPr id="21" name="Freeform 17"/>
          <p:cNvSpPr/>
          <p:nvPr/>
        </p:nvSpPr>
        <p:spPr>
          <a:xfrm>
            <a:off x="9144000" y="6662786"/>
            <a:ext cx="909950" cy="1788599"/>
          </a:xfrm>
          <a:custGeom>
            <a:avLst/>
            <a:gdLst/>
            <a:ahLst/>
            <a:cxnLst/>
            <a:rect l="l" t="t" r="r" b="b"/>
            <a:pathLst>
              <a:path w="909950" h="1788599">
                <a:moveTo>
                  <a:pt x="0" y="0"/>
                </a:moveTo>
                <a:lnTo>
                  <a:pt x="909950" y="0"/>
                </a:lnTo>
                <a:lnTo>
                  <a:pt x="909950" y="1788599"/>
                </a:lnTo>
                <a:lnTo>
                  <a:pt x="0" y="1788599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lc="http://schemas.openxmlformats.org/drawingml/2006/lockedCanvas" xmlns:asvg="http://schemas.microsoft.com/office/drawing/2016/SVG/main" xmlns="" r:embed="rId10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 rot="5400000">
            <a:off x="4107494" y="-2290431"/>
            <a:ext cx="21078344" cy="10243332"/>
            <a:chOff x="0" y="0"/>
            <a:chExt cx="406400" cy="197496"/>
          </a:xfrm>
        </p:grpSpPr>
        <p:sp>
          <p:nvSpPr>
            <p:cNvPr id="3" name="Freeform 3"/>
            <p:cNvSpPr/>
            <p:nvPr/>
          </p:nvSpPr>
          <p:spPr>
            <a:xfrm>
              <a:off x="18776" y="0"/>
              <a:ext cx="368848" cy="197496"/>
            </a:xfrm>
            <a:custGeom>
              <a:avLst/>
              <a:gdLst/>
              <a:ahLst/>
              <a:cxnLst/>
              <a:rect l="l" t="t" r="r" b="b"/>
              <a:pathLst>
                <a:path w="368848" h="197496">
                  <a:moveTo>
                    <a:pt x="217848" y="0"/>
                  </a:moveTo>
                  <a:lnTo>
                    <a:pt x="354200" y="0"/>
                  </a:lnTo>
                  <a:cubicBezTo>
                    <a:pt x="359723" y="0"/>
                    <a:pt x="364694" y="3347"/>
                    <a:pt x="366771" y="8464"/>
                  </a:cubicBezTo>
                  <a:cubicBezTo>
                    <a:pt x="368848" y="13581"/>
                    <a:pt x="367616" y="19446"/>
                    <a:pt x="363656" y="23295"/>
                  </a:cubicBezTo>
                  <a:lnTo>
                    <a:pt x="208392" y="174201"/>
                  </a:lnTo>
                  <a:cubicBezTo>
                    <a:pt x="193022" y="189139"/>
                    <a:pt x="172434" y="197496"/>
                    <a:pt x="151000" y="197496"/>
                  </a:cubicBezTo>
                  <a:lnTo>
                    <a:pt x="14648" y="197496"/>
                  </a:lnTo>
                  <a:cubicBezTo>
                    <a:pt x="9125" y="197496"/>
                    <a:pt x="4154" y="194149"/>
                    <a:pt x="2077" y="189032"/>
                  </a:cubicBezTo>
                  <a:cubicBezTo>
                    <a:pt x="0" y="183915"/>
                    <a:pt x="1232" y="178050"/>
                    <a:pt x="5192" y="174201"/>
                  </a:cubicBezTo>
                  <a:lnTo>
                    <a:pt x="160456" y="23295"/>
                  </a:lnTo>
                  <a:cubicBezTo>
                    <a:pt x="175826" y="8357"/>
                    <a:pt x="196414" y="0"/>
                    <a:pt x="217848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029D94">
                    <a:alpha val="100000"/>
                  </a:srgbClr>
                </a:gs>
                <a:gs pos="100000">
                  <a:srgbClr val="0C746E">
                    <a:alpha val="100000"/>
                  </a:srgbClr>
                </a:gs>
              </a:gsLst>
              <a:lin ang="0"/>
            </a:gradFill>
          </p:spPr>
        </p:sp>
        <p:sp>
          <p:nvSpPr>
            <p:cNvPr id="4" name="TextBox 4"/>
            <p:cNvSpPr txBox="1"/>
            <p:nvPr/>
          </p:nvSpPr>
          <p:spPr>
            <a:xfrm>
              <a:off x="101600" y="-57150"/>
              <a:ext cx="609600" cy="6667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10810671" y="2179590"/>
            <a:ext cx="6448629" cy="6673654"/>
            <a:chOff x="0" y="0"/>
            <a:chExt cx="8598173" cy="8898206"/>
          </a:xfrm>
        </p:grpSpPr>
        <p:grpSp>
          <p:nvGrpSpPr>
            <p:cNvPr id="6" name="Group 6"/>
            <p:cNvGrpSpPr>
              <a:grpSpLocks noChangeAspect="1"/>
            </p:cNvGrpSpPr>
            <p:nvPr/>
          </p:nvGrpSpPr>
          <p:grpSpPr>
            <a:xfrm>
              <a:off x="0" y="0"/>
              <a:ext cx="8598173" cy="8898206"/>
              <a:chOff x="0" y="0"/>
              <a:chExt cx="29499547" cy="30528933"/>
            </a:xfrm>
          </p:grpSpPr>
          <p:sp>
            <p:nvSpPr>
              <p:cNvPr id="7" name="Freeform 7"/>
              <p:cNvSpPr/>
              <p:nvPr/>
            </p:nvSpPr>
            <p:spPr>
              <a:xfrm>
                <a:off x="0" y="0"/>
                <a:ext cx="29499561" cy="30528893"/>
              </a:xfrm>
              <a:custGeom>
                <a:avLst/>
                <a:gdLst/>
                <a:ahLst/>
                <a:cxnLst/>
                <a:rect l="l" t="t" r="r" b="b"/>
                <a:pathLst>
                  <a:path w="29499561" h="30528893">
                    <a:moveTo>
                      <a:pt x="5148072" y="0"/>
                    </a:moveTo>
                    <a:cubicBezTo>
                      <a:pt x="2302764" y="12319"/>
                      <a:pt x="0" y="2322703"/>
                      <a:pt x="0" y="5170932"/>
                    </a:cubicBezTo>
                    <a:lnTo>
                      <a:pt x="0" y="25357962"/>
                    </a:lnTo>
                    <a:cubicBezTo>
                      <a:pt x="0" y="28213813"/>
                      <a:pt x="2315083" y="30528893"/>
                      <a:pt x="5170932" y="30528893"/>
                    </a:cubicBezTo>
                    <a:lnTo>
                      <a:pt x="24328628" y="30528893"/>
                    </a:lnTo>
                    <a:cubicBezTo>
                      <a:pt x="27184477" y="30528893"/>
                      <a:pt x="29499561" y="28213810"/>
                      <a:pt x="29499561" y="25357961"/>
                    </a:cubicBezTo>
                    <a:lnTo>
                      <a:pt x="29499561" y="5170932"/>
                    </a:lnTo>
                    <a:cubicBezTo>
                      <a:pt x="29499561" y="2322703"/>
                      <a:pt x="27196796" y="12319"/>
                      <a:pt x="24351487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700">
                <a:solidFill>
                  <a:srgbClr val="000000"/>
                </a:solidFill>
              </a:ln>
            </p:spPr>
          </p:sp>
        </p:grpSp>
        <p:grpSp>
          <p:nvGrpSpPr>
            <p:cNvPr id="8" name="Group 8"/>
            <p:cNvGrpSpPr>
              <a:grpSpLocks noChangeAspect="1"/>
            </p:cNvGrpSpPr>
            <p:nvPr/>
          </p:nvGrpSpPr>
          <p:grpSpPr>
            <a:xfrm>
              <a:off x="190500" y="216123"/>
              <a:ext cx="8191773" cy="8465960"/>
              <a:chOff x="0" y="0"/>
              <a:chExt cx="6362700" cy="6575666"/>
            </a:xfrm>
          </p:grpSpPr>
          <p:sp>
            <p:nvSpPr>
              <p:cNvPr id="9" name="Freeform 9"/>
              <p:cNvSpPr/>
              <p:nvPr/>
            </p:nvSpPr>
            <p:spPr>
              <a:xfrm>
                <a:off x="6350" y="6350"/>
                <a:ext cx="6350012" cy="6562979"/>
              </a:xfrm>
              <a:custGeom>
                <a:avLst/>
                <a:gdLst/>
                <a:ahLst/>
                <a:cxnLst/>
                <a:rect l="l" t="t" r="r" b="b"/>
                <a:pathLst>
                  <a:path w="6350012" h="6562979">
                    <a:moveTo>
                      <a:pt x="6350000" y="5480583"/>
                    </a:moveTo>
                    <a:cubicBezTo>
                      <a:pt x="6350000" y="6078372"/>
                      <a:pt x="5865419" y="6562979"/>
                      <a:pt x="5267617" y="6562979"/>
                    </a:cubicBezTo>
                    <a:lnTo>
                      <a:pt x="1082383" y="6562979"/>
                    </a:lnTo>
                    <a:cubicBezTo>
                      <a:pt x="484594" y="6562979"/>
                      <a:pt x="0" y="6078385"/>
                      <a:pt x="0" y="5480583"/>
                    </a:cubicBezTo>
                    <a:lnTo>
                      <a:pt x="0" y="1082383"/>
                    </a:lnTo>
                    <a:cubicBezTo>
                      <a:pt x="0" y="484594"/>
                      <a:pt x="484581" y="0"/>
                      <a:pt x="1082383" y="0"/>
                    </a:cubicBezTo>
                    <a:lnTo>
                      <a:pt x="5267630" y="0"/>
                    </a:lnTo>
                    <a:cubicBezTo>
                      <a:pt x="5865419" y="0"/>
                      <a:pt x="6350012" y="484594"/>
                      <a:pt x="6350012" y="1082383"/>
                    </a:cubicBezTo>
                    <a:lnTo>
                      <a:pt x="6350012" y="5480583"/>
                    </a:lnTo>
                    <a:close/>
                  </a:path>
                </a:pathLst>
              </a:custGeom>
              <a:blipFill>
                <a:blip r:embed="rId2"/>
                <a:stretch>
                  <a:fillRect l="-27563" r="-27563"/>
                </a:stretch>
              </a:blipFill>
            </p:spPr>
          </p:sp>
        </p:grpSp>
      </p:grpSp>
      <p:grpSp>
        <p:nvGrpSpPr>
          <p:cNvPr id="10" name="Group 10"/>
          <p:cNvGrpSpPr/>
          <p:nvPr/>
        </p:nvGrpSpPr>
        <p:grpSpPr>
          <a:xfrm>
            <a:off x="1028700" y="2480692"/>
            <a:ext cx="2227465" cy="2227465"/>
            <a:chOff x="0" y="0"/>
            <a:chExt cx="812800" cy="812800"/>
          </a:xfrm>
        </p:grpSpPr>
        <p:sp>
          <p:nvSpPr>
            <p:cNvPr id="11" name="Freeform 11"/>
            <p:cNvSpPr/>
            <p:nvPr/>
          </p:nvSpPr>
          <p:spPr>
            <a:xfrm>
              <a:off x="1813" y="0"/>
              <a:ext cx="809173" cy="812800"/>
            </a:xfrm>
            <a:custGeom>
              <a:avLst/>
              <a:gdLst/>
              <a:ahLst/>
              <a:cxnLst/>
              <a:rect l="l" t="t" r="r" b="b"/>
              <a:pathLst>
                <a:path w="809173" h="812800">
                  <a:moveTo>
                    <a:pt x="404587" y="0"/>
                  </a:moveTo>
                  <a:cubicBezTo>
                    <a:pt x="628326" y="1001"/>
                    <a:pt x="809174" y="182659"/>
                    <a:pt x="809174" y="406400"/>
                  </a:cubicBezTo>
                  <a:cubicBezTo>
                    <a:pt x="809174" y="630141"/>
                    <a:pt x="628326" y="811799"/>
                    <a:pt x="404587" y="812800"/>
                  </a:cubicBezTo>
                  <a:cubicBezTo>
                    <a:pt x="180848" y="811799"/>
                    <a:pt x="0" y="630141"/>
                    <a:pt x="0" y="406400"/>
                  </a:cubicBezTo>
                  <a:cubicBezTo>
                    <a:pt x="0" y="182659"/>
                    <a:pt x="180848" y="1001"/>
                    <a:pt x="404587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029D94">
                    <a:alpha val="100000"/>
                  </a:srgbClr>
                </a:gs>
                <a:gs pos="100000">
                  <a:srgbClr val="0C746E">
                    <a:alpha val="100000"/>
                  </a:srgbClr>
                </a:gs>
              </a:gsLst>
              <a:lin ang="0"/>
            </a:gradFill>
          </p:spPr>
        </p:sp>
        <p:sp>
          <p:nvSpPr>
            <p:cNvPr id="12" name="TextBox 12"/>
            <p:cNvSpPr txBox="1"/>
            <p:nvPr/>
          </p:nvSpPr>
          <p:spPr>
            <a:xfrm>
              <a:off x="76200" y="19050"/>
              <a:ext cx="660400" cy="7175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13" name="Group 13"/>
          <p:cNvGrpSpPr/>
          <p:nvPr/>
        </p:nvGrpSpPr>
        <p:grpSpPr>
          <a:xfrm>
            <a:off x="1028700" y="4889132"/>
            <a:ext cx="2227465" cy="2227465"/>
            <a:chOff x="0" y="0"/>
            <a:chExt cx="812800" cy="812800"/>
          </a:xfrm>
        </p:grpSpPr>
        <p:sp>
          <p:nvSpPr>
            <p:cNvPr id="14" name="Freeform 14"/>
            <p:cNvSpPr/>
            <p:nvPr/>
          </p:nvSpPr>
          <p:spPr>
            <a:xfrm>
              <a:off x="1813" y="0"/>
              <a:ext cx="809173" cy="812800"/>
            </a:xfrm>
            <a:custGeom>
              <a:avLst/>
              <a:gdLst/>
              <a:ahLst/>
              <a:cxnLst/>
              <a:rect l="l" t="t" r="r" b="b"/>
              <a:pathLst>
                <a:path w="809173" h="812800">
                  <a:moveTo>
                    <a:pt x="404587" y="0"/>
                  </a:moveTo>
                  <a:cubicBezTo>
                    <a:pt x="628326" y="1001"/>
                    <a:pt x="809174" y="182659"/>
                    <a:pt x="809174" y="406400"/>
                  </a:cubicBezTo>
                  <a:cubicBezTo>
                    <a:pt x="809174" y="630141"/>
                    <a:pt x="628326" y="811799"/>
                    <a:pt x="404587" y="812800"/>
                  </a:cubicBezTo>
                  <a:cubicBezTo>
                    <a:pt x="180848" y="811799"/>
                    <a:pt x="0" y="630141"/>
                    <a:pt x="0" y="406400"/>
                  </a:cubicBezTo>
                  <a:cubicBezTo>
                    <a:pt x="0" y="182659"/>
                    <a:pt x="180848" y="1001"/>
                    <a:pt x="404587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029D94">
                    <a:alpha val="100000"/>
                  </a:srgbClr>
                </a:gs>
                <a:gs pos="100000">
                  <a:srgbClr val="0C746E">
                    <a:alpha val="100000"/>
                  </a:srgbClr>
                </a:gs>
              </a:gsLst>
              <a:lin ang="0"/>
            </a:gradFill>
          </p:spPr>
        </p:sp>
        <p:sp>
          <p:nvSpPr>
            <p:cNvPr id="15" name="TextBox 15"/>
            <p:cNvSpPr txBox="1"/>
            <p:nvPr/>
          </p:nvSpPr>
          <p:spPr>
            <a:xfrm>
              <a:off x="76200" y="19050"/>
              <a:ext cx="660400" cy="7175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16" name="Group 16"/>
          <p:cNvGrpSpPr/>
          <p:nvPr/>
        </p:nvGrpSpPr>
        <p:grpSpPr>
          <a:xfrm>
            <a:off x="1028700" y="7297572"/>
            <a:ext cx="2227465" cy="2227465"/>
            <a:chOff x="0" y="0"/>
            <a:chExt cx="812800" cy="812800"/>
          </a:xfrm>
        </p:grpSpPr>
        <p:sp>
          <p:nvSpPr>
            <p:cNvPr id="17" name="Freeform 17"/>
            <p:cNvSpPr/>
            <p:nvPr/>
          </p:nvSpPr>
          <p:spPr>
            <a:xfrm>
              <a:off x="1813" y="0"/>
              <a:ext cx="809173" cy="812800"/>
            </a:xfrm>
            <a:custGeom>
              <a:avLst/>
              <a:gdLst/>
              <a:ahLst/>
              <a:cxnLst/>
              <a:rect l="l" t="t" r="r" b="b"/>
              <a:pathLst>
                <a:path w="809173" h="812800">
                  <a:moveTo>
                    <a:pt x="404587" y="0"/>
                  </a:moveTo>
                  <a:cubicBezTo>
                    <a:pt x="628326" y="1001"/>
                    <a:pt x="809174" y="182659"/>
                    <a:pt x="809174" y="406400"/>
                  </a:cubicBezTo>
                  <a:cubicBezTo>
                    <a:pt x="809174" y="630141"/>
                    <a:pt x="628326" y="811799"/>
                    <a:pt x="404587" y="812800"/>
                  </a:cubicBezTo>
                  <a:cubicBezTo>
                    <a:pt x="180848" y="811799"/>
                    <a:pt x="0" y="630141"/>
                    <a:pt x="0" y="406400"/>
                  </a:cubicBezTo>
                  <a:cubicBezTo>
                    <a:pt x="0" y="182659"/>
                    <a:pt x="180848" y="1001"/>
                    <a:pt x="404587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029D94">
                    <a:alpha val="100000"/>
                  </a:srgbClr>
                </a:gs>
                <a:gs pos="100000">
                  <a:srgbClr val="0C746E">
                    <a:alpha val="100000"/>
                  </a:srgbClr>
                </a:gs>
              </a:gsLst>
              <a:lin ang="0"/>
            </a:gradFill>
          </p:spPr>
        </p:sp>
        <p:sp>
          <p:nvSpPr>
            <p:cNvPr id="18" name="TextBox 18"/>
            <p:cNvSpPr txBox="1"/>
            <p:nvPr/>
          </p:nvSpPr>
          <p:spPr>
            <a:xfrm>
              <a:off x="76200" y="19050"/>
              <a:ext cx="660400" cy="7175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19" name="Freeform 19"/>
          <p:cNvSpPr/>
          <p:nvPr/>
        </p:nvSpPr>
        <p:spPr>
          <a:xfrm>
            <a:off x="616956" y="8853244"/>
            <a:ext cx="823487" cy="810112"/>
          </a:xfrm>
          <a:custGeom>
            <a:avLst/>
            <a:gdLst/>
            <a:ahLst/>
            <a:cxnLst/>
            <a:rect l="l" t="t" r="r" b="b"/>
            <a:pathLst>
              <a:path w="823487" h="810112">
                <a:moveTo>
                  <a:pt x="0" y="0"/>
                </a:moveTo>
                <a:lnTo>
                  <a:pt x="823488" y="0"/>
                </a:lnTo>
                <a:lnTo>
                  <a:pt x="823488" y="810112"/>
                </a:lnTo>
                <a:lnTo>
                  <a:pt x="0" y="810112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="" xmlns:asvg="http://schemas.microsoft.com/office/drawing/2016/SVG/main" r:embed="rId4"/>
                </a:ext>
              </a:extLst>
            </a:blip>
            <a:stretch>
              <a:fillRect t="-229919" r="-222126"/>
            </a:stretch>
          </a:blipFill>
        </p:spPr>
      </p:sp>
      <p:sp>
        <p:nvSpPr>
          <p:cNvPr id="20" name="Freeform 20"/>
          <p:cNvSpPr/>
          <p:nvPr/>
        </p:nvSpPr>
        <p:spPr>
          <a:xfrm>
            <a:off x="1529973" y="2831235"/>
            <a:ext cx="1224919" cy="1526379"/>
          </a:xfrm>
          <a:custGeom>
            <a:avLst/>
            <a:gdLst/>
            <a:ahLst/>
            <a:cxnLst/>
            <a:rect l="l" t="t" r="r" b="b"/>
            <a:pathLst>
              <a:path w="1224919" h="1526379">
                <a:moveTo>
                  <a:pt x="0" y="0"/>
                </a:moveTo>
                <a:lnTo>
                  <a:pt x="1224919" y="0"/>
                </a:lnTo>
                <a:lnTo>
                  <a:pt x="1224919" y="1526379"/>
                </a:lnTo>
                <a:lnTo>
                  <a:pt x="0" y="1526379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=""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</p:sp>
      <p:sp>
        <p:nvSpPr>
          <p:cNvPr id="21" name="Freeform 21"/>
          <p:cNvSpPr/>
          <p:nvPr/>
        </p:nvSpPr>
        <p:spPr>
          <a:xfrm>
            <a:off x="1421355" y="5296487"/>
            <a:ext cx="1442155" cy="1398890"/>
          </a:xfrm>
          <a:custGeom>
            <a:avLst/>
            <a:gdLst/>
            <a:ahLst/>
            <a:cxnLst/>
            <a:rect l="l" t="t" r="r" b="b"/>
            <a:pathLst>
              <a:path w="1442155" h="1398890">
                <a:moveTo>
                  <a:pt x="0" y="0"/>
                </a:moveTo>
                <a:lnTo>
                  <a:pt x="1442155" y="0"/>
                </a:lnTo>
                <a:lnTo>
                  <a:pt x="1442155" y="1398890"/>
                </a:lnTo>
                <a:lnTo>
                  <a:pt x="0" y="1398890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=""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</p:sp>
      <p:sp>
        <p:nvSpPr>
          <p:cNvPr id="22" name="Freeform 22"/>
          <p:cNvSpPr/>
          <p:nvPr/>
        </p:nvSpPr>
        <p:spPr>
          <a:xfrm>
            <a:off x="1578021" y="7692309"/>
            <a:ext cx="1128822" cy="1437990"/>
          </a:xfrm>
          <a:custGeom>
            <a:avLst/>
            <a:gdLst/>
            <a:ahLst/>
            <a:cxnLst/>
            <a:rect l="l" t="t" r="r" b="b"/>
            <a:pathLst>
              <a:path w="1128822" h="1437990">
                <a:moveTo>
                  <a:pt x="0" y="0"/>
                </a:moveTo>
                <a:lnTo>
                  <a:pt x="1128823" y="0"/>
                </a:lnTo>
                <a:lnTo>
                  <a:pt x="1128823" y="1437990"/>
                </a:lnTo>
                <a:lnTo>
                  <a:pt x="0" y="1437990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="" xmlns:asvg="http://schemas.microsoft.com/office/drawing/2016/SVG/main" r:embed="rId10"/>
                </a:ext>
              </a:extLst>
            </a:blip>
            <a:stretch>
              <a:fillRect/>
            </a:stretch>
          </a:blipFill>
        </p:spPr>
      </p:sp>
      <p:sp>
        <p:nvSpPr>
          <p:cNvPr id="23" name="TextBox 23"/>
          <p:cNvSpPr txBox="1"/>
          <p:nvPr/>
        </p:nvSpPr>
        <p:spPr>
          <a:xfrm>
            <a:off x="152400" y="177838"/>
            <a:ext cx="9677400" cy="197490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 algn="l">
              <a:lnSpc>
                <a:spcPts val="7699"/>
              </a:lnSpc>
              <a:spcBef>
                <a:spcPct val="0"/>
              </a:spcBef>
            </a:pPr>
            <a:r>
              <a:rPr lang="ru-RU" sz="4600" dirty="0" smtClean="0">
                <a:solidFill>
                  <a:srgbClr val="04968D"/>
                </a:solidFill>
                <a:latin typeface="Oswald Bold"/>
              </a:rPr>
              <a:t>П</a:t>
            </a:r>
            <a:r>
              <a:rPr lang="ru-RU" sz="4600" u="none" strike="noStrike" dirty="0" smtClean="0">
                <a:solidFill>
                  <a:srgbClr val="04968D"/>
                </a:solidFill>
                <a:latin typeface="Oswald Bold"/>
              </a:rPr>
              <a:t>о гражданско-правовым </a:t>
            </a:r>
            <a:r>
              <a:rPr lang="ru-RU" sz="4600" dirty="0">
                <a:solidFill>
                  <a:srgbClr val="04968D"/>
                </a:solidFill>
                <a:latin typeface="Oswald Bold"/>
              </a:rPr>
              <a:t>д</a:t>
            </a:r>
            <a:r>
              <a:rPr lang="ru-RU" sz="4600" u="none" strike="noStrike" dirty="0" smtClean="0">
                <a:solidFill>
                  <a:srgbClr val="04968D"/>
                </a:solidFill>
                <a:latin typeface="Oswald Bold"/>
              </a:rPr>
              <a:t>оговорам</a:t>
            </a:r>
          </a:p>
          <a:p>
            <a:pPr marL="0" lvl="0" indent="0" algn="l">
              <a:lnSpc>
                <a:spcPts val="7699"/>
              </a:lnSpc>
              <a:spcBef>
                <a:spcPct val="0"/>
              </a:spcBef>
            </a:pPr>
            <a:r>
              <a:rPr lang="en-US" sz="4800" u="none" strike="noStrike" dirty="0" err="1" smtClean="0">
                <a:solidFill>
                  <a:srgbClr val="04968D"/>
                </a:solidFill>
                <a:latin typeface="Oswald Bold"/>
              </a:rPr>
              <a:t>основные</a:t>
            </a:r>
            <a:r>
              <a:rPr lang="en-US" sz="4800" u="none" strike="noStrike" dirty="0" smtClean="0">
                <a:solidFill>
                  <a:srgbClr val="04968D"/>
                </a:solidFill>
                <a:latin typeface="Oswald Bold"/>
              </a:rPr>
              <a:t> </a:t>
            </a:r>
            <a:r>
              <a:rPr lang="ru-RU" sz="4800" u="none" strike="noStrike" dirty="0" smtClean="0">
                <a:solidFill>
                  <a:srgbClr val="04968D"/>
                </a:solidFill>
                <a:latin typeface="Oswald Bold"/>
              </a:rPr>
              <a:t>изменения</a:t>
            </a:r>
            <a:endParaRPr lang="en-US" sz="4800" u="none" strike="noStrike" dirty="0">
              <a:solidFill>
                <a:srgbClr val="04968D"/>
              </a:solidFill>
              <a:latin typeface="Oswald Bold"/>
            </a:endParaRPr>
          </a:p>
        </p:txBody>
      </p:sp>
      <p:sp>
        <p:nvSpPr>
          <p:cNvPr id="24" name="TextBox 24"/>
          <p:cNvSpPr txBox="1"/>
          <p:nvPr/>
        </p:nvSpPr>
        <p:spPr>
          <a:xfrm>
            <a:off x="3526640" y="3082020"/>
            <a:ext cx="7132185" cy="65659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659"/>
              </a:lnSpc>
              <a:spcBef>
                <a:spcPct val="0"/>
              </a:spcBef>
            </a:pPr>
            <a:r>
              <a:rPr lang="en-US" sz="1899">
                <a:solidFill>
                  <a:srgbClr val="382A40"/>
                </a:solidFill>
                <a:latin typeface="Noto Serif"/>
              </a:rPr>
              <a:t>Пособие назначается и выплачивается по каждому месту выполнения работ по гражданско-правовому договору</a:t>
            </a:r>
          </a:p>
        </p:txBody>
      </p:sp>
      <p:sp>
        <p:nvSpPr>
          <p:cNvPr id="25" name="TextBox 25"/>
          <p:cNvSpPr txBox="1"/>
          <p:nvPr/>
        </p:nvSpPr>
        <p:spPr>
          <a:xfrm>
            <a:off x="3526640" y="4990397"/>
            <a:ext cx="7132185" cy="165671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2659"/>
              </a:lnSpc>
              <a:spcBef>
                <a:spcPct val="0"/>
              </a:spcBef>
            </a:pPr>
            <a:r>
              <a:rPr lang="en-US" sz="1899" dirty="0" err="1">
                <a:solidFill>
                  <a:srgbClr val="382A40"/>
                </a:solidFill>
                <a:latin typeface="Noto Serif"/>
              </a:rPr>
              <a:t>Среднедневной</a:t>
            </a:r>
            <a:r>
              <a:rPr lang="en-US" sz="1899" dirty="0">
                <a:solidFill>
                  <a:srgbClr val="382A40"/>
                </a:solidFill>
                <a:latin typeface="Noto Serif"/>
              </a:rPr>
              <a:t> </a:t>
            </a:r>
            <a:r>
              <a:rPr lang="en-US" sz="1899" dirty="0" err="1">
                <a:solidFill>
                  <a:srgbClr val="382A40"/>
                </a:solidFill>
                <a:latin typeface="Noto Serif"/>
              </a:rPr>
              <a:t>размер</a:t>
            </a:r>
            <a:r>
              <a:rPr lang="en-US" sz="1899" dirty="0">
                <a:solidFill>
                  <a:srgbClr val="382A40"/>
                </a:solidFill>
                <a:latin typeface="Noto Serif"/>
              </a:rPr>
              <a:t> </a:t>
            </a:r>
            <a:r>
              <a:rPr lang="en-US" sz="1899" dirty="0" err="1">
                <a:solidFill>
                  <a:srgbClr val="382A40"/>
                </a:solidFill>
                <a:latin typeface="Noto Serif"/>
              </a:rPr>
              <a:t>вознаграждения</a:t>
            </a:r>
            <a:r>
              <a:rPr lang="en-US" sz="1899" dirty="0">
                <a:solidFill>
                  <a:srgbClr val="382A40"/>
                </a:solidFill>
                <a:latin typeface="Noto Serif"/>
              </a:rPr>
              <a:t> </a:t>
            </a:r>
            <a:r>
              <a:rPr lang="en-US" sz="1899" dirty="0" err="1">
                <a:solidFill>
                  <a:srgbClr val="382A40"/>
                </a:solidFill>
                <a:latin typeface="Noto Serif"/>
              </a:rPr>
              <a:t>исчисляется</a:t>
            </a:r>
            <a:r>
              <a:rPr lang="en-US" sz="1899" dirty="0">
                <a:solidFill>
                  <a:srgbClr val="382A40"/>
                </a:solidFill>
                <a:latin typeface="Noto Serif"/>
              </a:rPr>
              <a:t> </a:t>
            </a:r>
            <a:r>
              <a:rPr lang="en-US" sz="1899" dirty="0" err="1">
                <a:solidFill>
                  <a:srgbClr val="382A40"/>
                </a:solidFill>
                <a:latin typeface="Noto Serif"/>
              </a:rPr>
              <a:t>путем</a:t>
            </a:r>
            <a:r>
              <a:rPr lang="en-US" sz="1899" dirty="0">
                <a:solidFill>
                  <a:srgbClr val="382A40"/>
                </a:solidFill>
                <a:latin typeface="Noto Serif"/>
              </a:rPr>
              <a:t> </a:t>
            </a:r>
            <a:r>
              <a:rPr lang="en-US" sz="1899" dirty="0" err="1">
                <a:solidFill>
                  <a:srgbClr val="382A40"/>
                </a:solidFill>
                <a:latin typeface="Noto Serif"/>
              </a:rPr>
              <a:t>деления</a:t>
            </a:r>
            <a:r>
              <a:rPr lang="en-US" sz="1899" dirty="0">
                <a:solidFill>
                  <a:srgbClr val="382A40"/>
                </a:solidFill>
                <a:latin typeface="Noto Serif"/>
              </a:rPr>
              <a:t> </a:t>
            </a:r>
            <a:r>
              <a:rPr lang="en-US" sz="1899" dirty="0" err="1">
                <a:solidFill>
                  <a:srgbClr val="382A40"/>
                </a:solidFill>
                <a:latin typeface="Noto Serif"/>
              </a:rPr>
              <a:t>выплаченного</a:t>
            </a:r>
            <a:r>
              <a:rPr lang="en-US" sz="1899" dirty="0">
                <a:solidFill>
                  <a:srgbClr val="382A40"/>
                </a:solidFill>
                <a:latin typeface="Noto Serif"/>
              </a:rPr>
              <a:t> </a:t>
            </a:r>
            <a:r>
              <a:rPr lang="en-US" sz="1899" dirty="0" err="1">
                <a:solidFill>
                  <a:srgbClr val="382A40"/>
                </a:solidFill>
                <a:latin typeface="Noto Serif"/>
              </a:rPr>
              <a:t>вознаграждения</a:t>
            </a:r>
            <a:r>
              <a:rPr lang="en-US" sz="1899" dirty="0">
                <a:solidFill>
                  <a:srgbClr val="382A40"/>
                </a:solidFill>
                <a:latin typeface="Noto Serif"/>
              </a:rPr>
              <a:t> </a:t>
            </a:r>
            <a:r>
              <a:rPr lang="en-US" sz="1899" dirty="0" err="1">
                <a:solidFill>
                  <a:srgbClr val="382A40"/>
                </a:solidFill>
                <a:latin typeface="Noto Serif"/>
              </a:rPr>
              <a:t>на</a:t>
            </a:r>
            <a:r>
              <a:rPr lang="en-US" sz="1899" dirty="0">
                <a:solidFill>
                  <a:srgbClr val="382A40"/>
                </a:solidFill>
                <a:latin typeface="Noto Serif"/>
              </a:rPr>
              <a:t> </a:t>
            </a:r>
            <a:r>
              <a:rPr lang="en-US" sz="1899" dirty="0" err="1">
                <a:solidFill>
                  <a:srgbClr val="382A40"/>
                </a:solidFill>
                <a:latin typeface="Noto Serif"/>
              </a:rPr>
              <a:t>количество</a:t>
            </a:r>
            <a:r>
              <a:rPr lang="en-US" sz="1899" dirty="0">
                <a:solidFill>
                  <a:srgbClr val="382A40"/>
                </a:solidFill>
                <a:latin typeface="Noto Serif"/>
              </a:rPr>
              <a:t> </a:t>
            </a:r>
            <a:r>
              <a:rPr lang="en-US" sz="1899" dirty="0" err="1">
                <a:solidFill>
                  <a:srgbClr val="382A40"/>
                </a:solidFill>
                <a:latin typeface="Noto Serif"/>
              </a:rPr>
              <a:t>календарных</a:t>
            </a:r>
            <a:r>
              <a:rPr lang="en-US" sz="1899" dirty="0">
                <a:solidFill>
                  <a:srgbClr val="382A40"/>
                </a:solidFill>
                <a:latin typeface="Noto Serif"/>
              </a:rPr>
              <a:t> </a:t>
            </a:r>
            <a:r>
              <a:rPr lang="en-US" sz="1899" dirty="0" err="1">
                <a:solidFill>
                  <a:srgbClr val="382A40"/>
                </a:solidFill>
                <a:latin typeface="Noto Serif"/>
              </a:rPr>
              <a:t>дней</a:t>
            </a:r>
            <a:r>
              <a:rPr lang="en-US" sz="1899" dirty="0">
                <a:solidFill>
                  <a:srgbClr val="382A40"/>
                </a:solidFill>
                <a:latin typeface="Noto Serif"/>
              </a:rPr>
              <a:t> </a:t>
            </a:r>
            <a:r>
              <a:rPr lang="en-US" sz="1899" dirty="0" err="1">
                <a:solidFill>
                  <a:srgbClr val="382A40"/>
                </a:solidFill>
                <a:latin typeface="Noto Serif"/>
              </a:rPr>
              <a:t>действующего</a:t>
            </a:r>
            <a:r>
              <a:rPr lang="en-US" sz="1899" dirty="0">
                <a:solidFill>
                  <a:srgbClr val="382A40"/>
                </a:solidFill>
                <a:latin typeface="Noto Serif"/>
              </a:rPr>
              <a:t> </a:t>
            </a:r>
            <a:r>
              <a:rPr lang="en-US" sz="1899" dirty="0" err="1">
                <a:solidFill>
                  <a:srgbClr val="382A40"/>
                </a:solidFill>
                <a:latin typeface="Noto Serif"/>
              </a:rPr>
              <a:t>договора</a:t>
            </a:r>
            <a:r>
              <a:rPr lang="en-US" sz="1899" dirty="0">
                <a:solidFill>
                  <a:srgbClr val="382A40"/>
                </a:solidFill>
                <a:latin typeface="Noto Serif"/>
              </a:rPr>
              <a:t> </a:t>
            </a:r>
            <a:r>
              <a:rPr lang="en-US" sz="1899" dirty="0">
                <a:solidFill>
                  <a:srgbClr val="934756"/>
                </a:solidFill>
                <a:latin typeface="Noto Serif Bold"/>
              </a:rPr>
              <a:t>по </a:t>
            </a:r>
            <a:r>
              <a:rPr lang="en-US" sz="1899" dirty="0" err="1">
                <a:solidFill>
                  <a:srgbClr val="934756"/>
                </a:solidFill>
                <a:latin typeface="Noto Serif Bold"/>
              </a:rPr>
              <a:t>месяц</a:t>
            </a:r>
            <a:r>
              <a:rPr lang="en-US" sz="1899" dirty="0">
                <a:solidFill>
                  <a:srgbClr val="934756"/>
                </a:solidFill>
                <a:latin typeface="Noto Serif Bold"/>
              </a:rPr>
              <a:t>, </a:t>
            </a:r>
            <a:r>
              <a:rPr lang="en-US" sz="1899" dirty="0" err="1">
                <a:solidFill>
                  <a:srgbClr val="934756"/>
                </a:solidFill>
                <a:latin typeface="Noto Serif Bold"/>
              </a:rPr>
              <a:t>предшествующий</a:t>
            </a:r>
            <a:r>
              <a:rPr lang="en-US" sz="1899" dirty="0">
                <a:solidFill>
                  <a:srgbClr val="934756"/>
                </a:solidFill>
                <a:latin typeface="Noto Serif Bold"/>
              </a:rPr>
              <a:t> </a:t>
            </a:r>
            <a:r>
              <a:rPr lang="en-US" sz="1899" dirty="0" err="1">
                <a:solidFill>
                  <a:srgbClr val="934756"/>
                </a:solidFill>
                <a:latin typeface="Noto Serif Bold"/>
              </a:rPr>
              <a:t>месяцу</a:t>
            </a:r>
            <a:r>
              <a:rPr lang="en-US" sz="1899" dirty="0">
                <a:solidFill>
                  <a:srgbClr val="934756"/>
                </a:solidFill>
                <a:latin typeface="Noto Serif Bold"/>
              </a:rPr>
              <a:t> </a:t>
            </a:r>
            <a:r>
              <a:rPr lang="en-US" sz="1899" dirty="0" err="1">
                <a:solidFill>
                  <a:srgbClr val="934756"/>
                </a:solidFill>
                <a:latin typeface="Noto Serif Bold"/>
              </a:rPr>
              <a:t>наступления</a:t>
            </a:r>
            <a:r>
              <a:rPr lang="en-US" sz="1899" dirty="0">
                <a:solidFill>
                  <a:srgbClr val="934756"/>
                </a:solidFill>
                <a:latin typeface="Noto Serif Bold"/>
              </a:rPr>
              <a:t> </a:t>
            </a:r>
            <a:r>
              <a:rPr lang="en-US" sz="1899" dirty="0" err="1">
                <a:solidFill>
                  <a:srgbClr val="934756"/>
                </a:solidFill>
                <a:latin typeface="Noto Serif Bold"/>
              </a:rPr>
              <a:t>случая</a:t>
            </a:r>
            <a:r>
              <a:rPr lang="en-US" sz="1899" dirty="0">
                <a:solidFill>
                  <a:srgbClr val="934756"/>
                </a:solidFill>
                <a:latin typeface="Noto Serif Bold"/>
              </a:rPr>
              <a:t> ВН, </a:t>
            </a:r>
            <a:r>
              <a:rPr lang="en-US" sz="1899" dirty="0" err="1">
                <a:solidFill>
                  <a:srgbClr val="934756"/>
                </a:solidFill>
                <a:latin typeface="Noto Serif Bold"/>
              </a:rPr>
              <a:t>БиР</a:t>
            </a:r>
            <a:endParaRPr lang="en-US" sz="1899" dirty="0">
              <a:solidFill>
                <a:srgbClr val="934756"/>
              </a:solidFill>
              <a:latin typeface="Noto Serif Bold"/>
            </a:endParaRPr>
          </a:p>
        </p:txBody>
      </p:sp>
      <p:sp>
        <p:nvSpPr>
          <p:cNvPr id="26" name="TextBox 26"/>
          <p:cNvSpPr txBox="1"/>
          <p:nvPr/>
        </p:nvSpPr>
        <p:spPr>
          <a:xfrm>
            <a:off x="3529507" y="7232150"/>
            <a:ext cx="7129319" cy="199009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2659"/>
              </a:lnSpc>
              <a:spcBef>
                <a:spcPct val="0"/>
              </a:spcBef>
            </a:pPr>
            <a:r>
              <a:rPr lang="en-US" sz="1899" u="none" strike="noStrike">
                <a:solidFill>
                  <a:srgbClr val="382A40"/>
                </a:solidFill>
                <a:latin typeface="Noto Serif"/>
              </a:rPr>
              <a:t>Если вознаграждение до начала случая </a:t>
            </a:r>
          </a:p>
          <a:p>
            <a:pPr marL="0" lvl="0" indent="0" algn="l">
              <a:lnSpc>
                <a:spcPts val="2659"/>
              </a:lnSpc>
              <a:spcBef>
                <a:spcPct val="0"/>
              </a:spcBef>
            </a:pPr>
            <a:r>
              <a:rPr lang="en-US" sz="1899" u="none" strike="noStrike">
                <a:solidFill>
                  <a:srgbClr val="382A40"/>
                </a:solidFill>
                <a:latin typeface="Noto Serif"/>
              </a:rPr>
              <a:t>ВН, БиР не выплачено, размер среднедневного заработка исчисляется путем деления размера первого выплаченного вознаграждения на количество дней действующего договора</a:t>
            </a:r>
            <a:r>
              <a:rPr lang="en-US" sz="1899" u="none" strike="noStrike">
                <a:solidFill>
                  <a:srgbClr val="934756"/>
                </a:solidFill>
                <a:latin typeface="Noto Serif Bold"/>
              </a:rPr>
              <a:t> по месяц выплаты вознаграждения включительно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Скругленный прямоугольник 30"/>
          <p:cNvSpPr/>
          <p:nvPr/>
        </p:nvSpPr>
        <p:spPr>
          <a:xfrm rot="19811201">
            <a:off x="7786367" y="4014399"/>
            <a:ext cx="6062475" cy="1299141"/>
          </a:xfrm>
          <a:prstGeom prst="roundRect">
            <a:avLst>
              <a:gd name="adj" fmla="val 17846"/>
            </a:avLst>
          </a:prstGeom>
          <a:ln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>
              <a:noFill/>
            </a:endParaRPr>
          </a:p>
        </p:txBody>
      </p:sp>
      <p:grpSp>
        <p:nvGrpSpPr>
          <p:cNvPr id="2" name="Group 2"/>
          <p:cNvGrpSpPr/>
          <p:nvPr/>
        </p:nvGrpSpPr>
        <p:grpSpPr>
          <a:xfrm>
            <a:off x="-3836598" y="6253372"/>
            <a:ext cx="11124456" cy="11124456"/>
            <a:chOff x="0" y="0"/>
            <a:chExt cx="812800" cy="812800"/>
          </a:xfrm>
        </p:grpSpPr>
        <p:sp>
          <p:nvSpPr>
            <p:cNvPr id="3" name="Freeform 3"/>
            <p:cNvSpPr/>
            <p:nvPr/>
          </p:nvSpPr>
          <p:spPr>
            <a:xfrm>
              <a:off x="1813" y="0"/>
              <a:ext cx="809173" cy="812800"/>
            </a:xfrm>
            <a:custGeom>
              <a:avLst/>
              <a:gdLst/>
              <a:ahLst/>
              <a:cxnLst/>
              <a:rect l="l" t="t" r="r" b="b"/>
              <a:pathLst>
                <a:path w="809173" h="812800">
                  <a:moveTo>
                    <a:pt x="404587" y="0"/>
                  </a:moveTo>
                  <a:cubicBezTo>
                    <a:pt x="628326" y="1001"/>
                    <a:pt x="809174" y="182659"/>
                    <a:pt x="809174" y="406400"/>
                  </a:cubicBezTo>
                  <a:cubicBezTo>
                    <a:pt x="809174" y="630141"/>
                    <a:pt x="628326" y="811799"/>
                    <a:pt x="404587" y="812800"/>
                  </a:cubicBezTo>
                  <a:cubicBezTo>
                    <a:pt x="180848" y="811799"/>
                    <a:pt x="0" y="630141"/>
                    <a:pt x="0" y="406400"/>
                  </a:cubicBezTo>
                  <a:cubicBezTo>
                    <a:pt x="0" y="182659"/>
                    <a:pt x="180848" y="1001"/>
                    <a:pt x="404587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029D94">
                    <a:alpha val="29000"/>
                  </a:srgbClr>
                </a:gs>
                <a:gs pos="100000">
                  <a:srgbClr val="0C746E">
                    <a:alpha val="29000"/>
                  </a:srgbClr>
                </a:gs>
              </a:gsLst>
              <a:lin ang="0"/>
            </a:gradFill>
          </p:spPr>
        </p:sp>
        <p:sp>
          <p:nvSpPr>
            <p:cNvPr id="4" name="TextBox 4"/>
            <p:cNvSpPr txBox="1"/>
            <p:nvPr/>
          </p:nvSpPr>
          <p:spPr>
            <a:xfrm>
              <a:off x="76200" y="19050"/>
              <a:ext cx="660400" cy="7175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11" name="TextBox 11"/>
          <p:cNvSpPr txBox="1"/>
          <p:nvPr/>
        </p:nvSpPr>
        <p:spPr>
          <a:xfrm>
            <a:off x="457071" y="499851"/>
            <a:ext cx="17373857" cy="179578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7040"/>
              </a:lnSpc>
              <a:spcBef>
                <a:spcPct val="0"/>
              </a:spcBef>
            </a:pPr>
            <a:r>
              <a:rPr lang="en-US" sz="6400">
                <a:solidFill>
                  <a:srgbClr val="04968D"/>
                </a:solidFill>
                <a:latin typeface="Oswald Bold"/>
              </a:rPr>
              <a:t>Расчет среднедневного заработка производится Фондом социальной защиты населения</a:t>
            </a:r>
          </a:p>
        </p:txBody>
      </p:sp>
      <p:sp>
        <p:nvSpPr>
          <p:cNvPr id="12" name="Freeform 12"/>
          <p:cNvSpPr/>
          <p:nvPr/>
        </p:nvSpPr>
        <p:spPr>
          <a:xfrm>
            <a:off x="5906139" y="5540582"/>
            <a:ext cx="2084557" cy="2408626"/>
          </a:xfrm>
          <a:custGeom>
            <a:avLst/>
            <a:gdLst/>
            <a:ahLst/>
            <a:cxnLst/>
            <a:rect l="l" t="t" r="r" b="b"/>
            <a:pathLst>
              <a:path w="2084557" h="2408626">
                <a:moveTo>
                  <a:pt x="0" y="0"/>
                </a:moveTo>
                <a:lnTo>
                  <a:pt x="2084557" y="0"/>
                </a:lnTo>
                <a:lnTo>
                  <a:pt x="2084557" y="2408626"/>
                </a:lnTo>
                <a:lnTo>
                  <a:pt x="0" y="2408626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tretch>
              <a:fillRect r="-474"/>
            </a:stretch>
          </a:blipFill>
        </p:spPr>
      </p:sp>
      <p:sp>
        <p:nvSpPr>
          <p:cNvPr id="13" name="Freeform 13"/>
          <p:cNvSpPr/>
          <p:nvPr/>
        </p:nvSpPr>
        <p:spPr>
          <a:xfrm>
            <a:off x="605512" y="2941856"/>
            <a:ext cx="2522473" cy="2522473"/>
          </a:xfrm>
          <a:custGeom>
            <a:avLst/>
            <a:gdLst/>
            <a:ahLst/>
            <a:cxnLst/>
            <a:rect l="l" t="t" r="r" b="b"/>
            <a:pathLst>
              <a:path w="2522473" h="2522473">
                <a:moveTo>
                  <a:pt x="0" y="0"/>
                </a:moveTo>
                <a:lnTo>
                  <a:pt x="2522473" y="0"/>
                </a:lnTo>
                <a:lnTo>
                  <a:pt x="2522473" y="2522473"/>
                </a:lnTo>
                <a:lnTo>
                  <a:pt x="0" y="2522473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=""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14" name="Freeform 14"/>
          <p:cNvSpPr/>
          <p:nvPr/>
        </p:nvSpPr>
        <p:spPr>
          <a:xfrm>
            <a:off x="15771289" y="2090023"/>
            <a:ext cx="1309980" cy="1136448"/>
          </a:xfrm>
          <a:custGeom>
            <a:avLst/>
            <a:gdLst/>
            <a:ahLst/>
            <a:cxnLst/>
            <a:rect l="l" t="t" r="r" b="b"/>
            <a:pathLst>
              <a:path w="1309980" h="1136448">
                <a:moveTo>
                  <a:pt x="0" y="0"/>
                </a:moveTo>
                <a:lnTo>
                  <a:pt x="1309980" y="0"/>
                </a:lnTo>
                <a:lnTo>
                  <a:pt x="1309980" y="1136448"/>
                </a:lnTo>
                <a:lnTo>
                  <a:pt x="0" y="1136448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 l="-18358" t="-28151" r="-18675" b="-29806"/>
            </a:stretch>
          </a:blipFill>
        </p:spPr>
      </p:sp>
      <p:sp>
        <p:nvSpPr>
          <p:cNvPr id="15" name="AutoShape 15"/>
          <p:cNvSpPr/>
          <p:nvPr/>
        </p:nvSpPr>
        <p:spPr>
          <a:xfrm flipV="1">
            <a:off x="8471073" y="3608482"/>
            <a:ext cx="6159506" cy="3581843"/>
          </a:xfrm>
          <a:prstGeom prst="line">
            <a:avLst/>
          </a:prstGeom>
          <a:ln w="38100" cap="flat">
            <a:solidFill>
              <a:srgbClr val="007076"/>
            </a:solidFill>
            <a:prstDash val="sysDot"/>
            <a:headEnd type="none" w="sm" len="sm"/>
            <a:tailEnd type="arrow" w="med" len="sm"/>
          </a:ln>
        </p:spPr>
      </p:sp>
      <p:sp>
        <p:nvSpPr>
          <p:cNvPr id="16" name="AutoShape 16"/>
          <p:cNvSpPr/>
          <p:nvPr/>
        </p:nvSpPr>
        <p:spPr>
          <a:xfrm flipH="1">
            <a:off x="8484377" y="4007511"/>
            <a:ext cx="6132900" cy="3627210"/>
          </a:xfrm>
          <a:prstGeom prst="line">
            <a:avLst/>
          </a:prstGeom>
          <a:ln w="38100" cap="flat">
            <a:solidFill>
              <a:srgbClr val="007076"/>
            </a:solidFill>
            <a:prstDash val="sysDot"/>
            <a:headEnd type="none" w="sm" len="sm"/>
            <a:tailEnd type="arrow" w="med" len="sm"/>
          </a:ln>
        </p:spPr>
      </p:sp>
      <p:sp>
        <p:nvSpPr>
          <p:cNvPr id="17" name="AutoShape 17"/>
          <p:cNvSpPr/>
          <p:nvPr/>
        </p:nvSpPr>
        <p:spPr>
          <a:xfrm>
            <a:off x="3429000" y="4991100"/>
            <a:ext cx="1884485" cy="1490757"/>
          </a:xfrm>
          <a:prstGeom prst="line">
            <a:avLst/>
          </a:prstGeom>
          <a:ln w="38100" cap="flat">
            <a:solidFill>
              <a:srgbClr val="007076"/>
            </a:solidFill>
            <a:prstDash val="sysDot"/>
            <a:headEnd type="none" w="sm" len="sm"/>
            <a:tailEnd type="arrow" w="med" len="sm"/>
          </a:ln>
        </p:spPr>
      </p:sp>
      <p:sp>
        <p:nvSpPr>
          <p:cNvPr id="18" name="AutoShape 18"/>
          <p:cNvSpPr/>
          <p:nvPr/>
        </p:nvSpPr>
        <p:spPr>
          <a:xfrm flipH="1" flipV="1">
            <a:off x="3670137" y="4700820"/>
            <a:ext cx="2058086" cy="1552552"/>
          </a:xfrm>
          <a:prstGeom prst="line">
            <a:avLst/>
          </a:prstGeom>
          <a:ln w="38100" cap="flat">
            <a:solidFill>
              <a:srgbClr val="007076"/>
            </a:solidFill>
            <a:prstDash val="sysDot"/>
            <a:headEnd type="none" w="sm" len="sm"/>
            <a:tailEnd type="arrow" w="med" len="sm"/>
          </a:ln>
        </p:spPr>
      </p:sp>
      <p:sp>
        <p:nvSpPr>
          <p:cNvPr id="22" name="Freeform 22"/>
          <p:cNvSpPr/>
          <p:nvPr/>
        </p:nvSpPr>
        <p:spPr>
          <a:xfrm>
            <a:off x="15355320" y="1849196"/>
            <a:ext cx="2141918" cy="2141918"/>
          </a:xfrm>
          <a:custGeom>
            <a:avLst/>
            <a:gdLst/>
            <a:ahLst/>
            <a:cxnLst/>
            <a:rect l="l" t="t" r="r" b="b"/>
            <a:pathLst>
              <a:path w="2141918" h="2141918">
                <a:moveTo>
                  <a:pt x="0" y="0"/>
                </a:moveTo>
                <a:lnTo>
                  <a:pt x="2141918" y="0"/>
                </a:lnTo>
                <a:lnTo>
                  <a:pt x="2141918" y="2141918"/>
                </a:lnTo>
                <a:lnTo>
                  <a:pt x="0" y="2141918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/>
            </a:stretch>
          </a:blipFill>
        </p:spPr>
      </p:sp>
      <p:sp>
        <p:nvSpPr>
          <p:cNvPr id="23" name="TextBox 23"/>
          <p:cNvSpPr txBox="1"/>
          <p:nvPr/>
        </p:nvSpPr>
        <p:spPr>
          <a:xfrm>
            <a:off x="4699180" y="8062641"/>
            <a:ext cx="5177356" cy="19684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038"/>
              </a:lnSpc>
            </a:pPr>
            <a:r>
              <a:rPr lang="en-US" sz="3598" dirty="0" err="1">
                <a:solidFill>
                  <a:srgbClr val="382A40"/>
                </a:solidFill>
                <a:latin typeface="Arimo Bold"/>
              </a:rPr>
              <a:t>Работодатель</a:t>
            </a:r>
            <a:endParaRPr lang="en-US" sz="3598" dirty="0">
              <a:solidFill>
                <a:srgbClr val="382A40"/>
              </a:solidFill>
              <a:latin typeface="Arimo Bold"/>
            </a:endParaRPr>
          </a:p>
          <a:p>
            <a:pPr algn="l">
              <a:lnSpc>
                <a:spcPts val="5038"/>
              </a:lnSpc>
            </a:pPr>
            <a:r>
              <a:rPr lang="en-US" sz="2400" u="sng" dirty="0">
                <a:solidFill>
                  <a:srgbClr val="382A40"/>
                </a:solidFill>
                <a:latin typeface="Arimo Bold"/>
              </a:rPr>
              <a:t>(</a:t>
            </a:r>
            <a:r>
              <a:rPr lang="en-US" sz="2400" u="sng" dirty="0" err="1">
                <a:solidFill>
                  <a:srgbClr val="382A40"/>
                </a:solidFill>
                <a:latin typeface="Arimo Bold"/>
              </a:rPr>
              <a:t>основное</a:t>
            </a:r>
            <a:r>
              <a:rPr lang="en-US" sz="2400" u="sng" dirty="0">
                <a:solidFill>
                  <a:srgbClr val="382A40"/>
                </a:solidFill>
                <a:latin typeface="Arimo Bold"/>
              </a:rPr>
              <a:t> </a:t>
            </a:r>
            <a:r>
              <a:rPr lang="en-US" sz="2400" u="sng" dirty="0" err="1">
                <a:solidFill>
                  <a:srgbClr val="382A40"/>
                </a:solidFill>
                <a:latin typeface="Arimo Bold"/>
              </a:rPr>
              <a:t>место</a:t>
            </a:r>
            <a:r>
              <a:rPr lang="en-US" sz="2400" u="sng" dirty="0">
                <a:solidFill>
                  <a:srgbClr val="382A40"/>
                </a:solidFill>
                <a:latin typeface="Arimo Bold"/>
              </a:rPr>
              <a:t> работы) </a:t>
            </a:r>
          </a:p>
          <a:p>
            <a:pPr algn="l">
              <a:lnSpc>
                <a:spcPts val="2659"/>
              </a:lnSpc>
            </a:pPr>
            <a:r>
              <a:rPr lang="en-US" sz="1899" dirty="0" err="1">
                <a:solidFill>
                  <a:srgbClr val="382A40"/>
                </a:solidFill>
                <a:latin typeface="Arimo"/>
              </a:rPr>
              <a:t>рассчитывает</a:t>
            </a:r>
            <a:r>
              <a:rPr lang="en-US" sz="1899" dirty="0">
                <a:solidFill>
                  <a:srgbClr val="382A40"/>
                </a:solidFill>
                <a:latin typeface="Arimo"/>
              </a:rPr>
              <a:t> и </a:t>
            </a:r>
            <a:r>
              <a:rPr lang="en-US" sz="1899" dirty="0" err="1">
                <a:solidFill>
                  <a:srgbClr val="382A40"/>
                </a:solidFill>
                <a:latin typeface="Arimo"/>
              </a:rPr>
              <a:t>оплачивает</a:t>
            </a:r>
            <a:r>
              <a:rPr lang="en-US" sz="1899" dirty="0">
                <a:solidFill>
                  <a:srgbClr val="382A40"/>
                </a:solidFill>
                <a:latin typeface="Arimo"/>
              </a:rPr>
              <a:t> </a:t>
            </a:r>
            <a:r>
              <a:rPr lang="en-US" sz="1899" dirty="0" err="1">
                <a:solidFill>
                  <a:srgbClr val="382A40"/>
                </a:solidFill>
                <a:latin typeface="Arimo"/>
              </a:rPr>
              <a:t>листок</a:t>
            </a:r>
            <a:r>
              <a:rPr lang="en-US" sz="1899" dirty="0">
                <a:solidFill>
                  <a:srgbClr val="382A40"/>
                </a:solidFill>
                <a:latin typeface="Arimo"/>
              </a:rPr>
              <a:t> </a:t>
            </a:r>
            <a:r>
              <a:rPr lang="en-US" sz="1899" dirty="0" err="1">
                <a:solidFill>
                  <a:srgbClr val="382A40"/>
                </a:solidFill>
                <a:latin typeface="Arimo"/>
              </a:rPr>
              <a:t>нетрудоспособности</a:t>
            </a:r>
            <a:r>
              <a:rPr lang="en-US" sz="1899" dirty="0">
                <a:solidFill>
                  <a:srgbClr val="382A40"/>
                </a:solidFill>
                <a:latin typeface="Arimo"/>
              </a:rPr>
              <a:t> (</a:t>
            </a:r>
            <a:r>
              <a:rPr lang="en-US" sz="1899">
                <a:solidFill>
                  <a:srgbClr val="382A40"/>
                </a:solidFill>
                <a:latin typeface="Arimo"/>
              </a:rPr>
              <a:t>беременности</a:t>
            </a:r>
            <a:r>
              <a:rPr lang="en-US" sz="1899" dirty="0">
                <a:solidFill>
                  <a:srgbClr val="382A40"/>
                </a:solidFill>
                <a:latin typeface="Arimo"/>
              </a:rPr>
              <a:t> и </a:t>
            </a:r>
            <a:r>
              <a:rPr lang="en-US" sz="1899" dirty="0" err="1">
                <a:solidFill>
                  <a:srgbClr val="382A40"/>
                </a:solidFill>
                <a:latin typeface="Arimo"/>
              </a:rPr>
              <a:t>родов</a:t>
            </a:r>
            <a:r>
              <a:rPr lang="en-US" sz="1899" dirty="0">
                <a:solidFill>
                  <a:srgbClr val="382A40"/>
                </a:solidFill>
                <a:latin typeface="Arimo"/>
              </a:rPr>
              <a:t>)  </a:t>
            </a:r>
          </a:p>
        </p:txBody>
      </p:sp>
      <p:sp>
        <p:nvSpPr>
          <p:cNvPr id="24" name="TextBox 24"/>
          <p:cNvSpPr txBox="1"/>
          <p:nvPr/>
        </p:nvSpPr>
        <p:spPr>
          <a:xfrm>
            <a:off x="889687" y="5492959"/>
            <a:ext cx="2682827" cy="142557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038"/>
              </a:lnSpc>
            </a:pPr>
            <a:r>
              <a:rPr lang="en-US" sz="3598">
                <a:solidFill>
                  <a:srgbClr val="382A40"/>
                </a:solidFill>
                <a:latin typeface="Arimo Bold"/>
              </a:rPr>
              <a:t>Работник </a:t>
            </a:r>
          </a:p>
          <a:p>
            <a:pPr algn="l">
              <a:lnSpc>
                <a:spcPts val="2659"/>
              </a:lnSpc>
            </a:pPr>
            <a:r>
              <a:rPr lang="en-US" sz="1899">
                <a:solidFill>
                  <a:srgbClr val="382A40"/>
                </a:solidFill>
                <a:latin typeface="Arimo"/>
              </a:rPr>
              <a:t>предоставляет листок нетрудоспособности </a:t>
            </a:r>
          </a:p>
        </p:txBody>
      </p:sp>
      <p:sp>
        <p:nvSpPr>
          <p:cNvPr id="26" name="TextBox 26"/>
          <p:cNvSpPr txBox="1"/>
          <p:nvPr/>
        </p:nvSpPr>
        <p:spPr>
          <a:xfrm>
            <a:off x="15689011" y="3035971"/>
            <a:ext cx="1482686" cy="68627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624"/>
              </a:lnSpc>
            </a:pPr>
            <a:r>
              <a:rPr lang="en-US" sz="3303">
                <a:solidFill>
                  <a:srgbClr val="1F625A"/>
                </a:solidFill>
                <a:latin typeface="Arimo Bold"/>
              </a:rPr>
              <a:t>ФСЗН</a:t>
            </a:r>
          </a:p>
        </p:txBody>
      </p:sp>
      <p:sp>
        <p:nvSpPr>
          <p:cNvPr id="30" name="Скругленный прямоугольник 29"/>
          <p:cNvSpPr/>
          <p:nvPr/>
        </p:nvSpPr>
        <p:spPr>
          <a:xfrm rot="19761636">
            <a:off x="8815458" y="5717331"/>
            <a:ext cx="7168753" cy="2291492"/>
          </a:xfrm>
          <a:prstGeom prst="roundRect">
            <a:avLst/>
          </a:prstGeom>
          <a:ln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>
              <a:noFill/>
            </a:endParaRPr>
          </a:p>
        </p:txBody>
      </p:sp>
      <p:sp>
        <p:nvSpPr>
          <p:cNvPr id="25" name="TextBox 25"/>
          <p:cNvSpPr txBox="1"/>
          <p:nvPr/>
        </p:nvSpPr>
        <p:spPr>
          <a:xfrm rot="-1806970">
            <a:off x="8247067" y="4310053"/>
            <a:ext cx="4980113" cy="89123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328"/>
              </a:lnSpc>
            </a:pPr>
            <a:r>
              <a:rPr lang="en-US" sz="1663" dirty="0">
                <a:solidFill>
                  <a:srgbClr val="934756"/>
                </a:solidFill>
                <a:latin typeface="Arimo Bold"/>
              </a:rPr>
              <a:t>НАПРАВЛЯЕТ ЗАПРОС </a:t>
            </a:r>
            <a:r>
              <a:rPr lang="en-US" sz="1663" dirty="0" err="1">
                <a:solidFill>
                  <a:srgbClr val="382A40"/>
                </a:solidFill>
                <a:latin typeface="Arimo"/>
              </a:rPr>
              <a:t>через</a:t>
            </a:r>
            <a:r>
              <a:rPr lang="en-US" sz="1663" dirty="0">
                <a:solidFill>
                  <a:srgbClr val="382A40"/>
                </a:solidFill>
                <a:latin typeface="Arimo"/>
              </a:rPr>
              <a:t> </a:t>
            </a:r>
            <a:r>
              <a:rPr lang="en-US" sz="1663" dirty="0" err="1">
                <a:solidFill>
                  <a:srgbClr val="382A40"/>
                </a:solidFill>
                <a:latin typeface="Arimo"/>
              </a:rPr>
              <a:t>информационный</a:t>
            </a:r>
            <a:r>
              <a:rPr lang="en-US" sz="1663" dirty="0">
                <a:solidFill>
                  <a:srgbClr val="382A40"/>
                </a:solidFill>
                <a:latin typeface="Arimo"/>
              </a:rPr>
              <a:t> </a:t>
            </a:r>
            <a:r>
              <a:rPr lang="en-US" sz="1663" dirty="0" err="1">
                <a:solidFill>
                  <a:srgbClr val="382A40"/>
                </a:solidFill>
                <a:latin typeface="Arimo"/>
              </a:rPr>
              <a:t>ресурс</a:t>
            </a:r>
            <a:r>
              <a:rPr lang="en-US" sz="1663" dirty="0">
                <a:solidFill>
                  <a:srgbClr val="382A40"/>
                </a:solidFill>
                <a:latin typeface="Arimo"/>
              </a:rPr>
              <a:t> «</a:t>
            </a:r>
            <a:r>
              <a:rPr lang="en-US" sz="1663" dirty="0" err="1">
                <a:solidFill>
                  <a:srgbClr val="382A40"/>
                </a:solidFill>
                <a:latin typeface="Arimo"/>
              </a:rPr>
              <a:t>Личный</a:t>
            </a:r>
            <a:r>
              <a:rPr lang="en-US" sz="1663" dirty="0">
                <a:solidFill>
                  <a:srgbClr val="382A40"/>
                </a:solidFill>
                <a:latin typeface="Arimo"/>
              </a:rPr>
              <a:t> </a:t>
            </a:r>
            <a:r>
              <a:rPr lang="en-US" sz="1663" dirty="0" err="1">
                <a:solidFill>
                  <a:srgbClr val="382A40"/>
                </a:solidFill>
                <a:latin typeface="Arimo"/>
              </a:rPr>
              <a:t>кабинет</a:t>
            </a:r>
            <a:r>
              <a:rPr lang="en-US" sz="1663" dirty="0">
                <a:solidFill>
                  <a:srgbClr val="382A40"/>
                </a:solidFill>
                <a:latin typeface="Arimo"/>
              </a:rPr>
              <a:t> </a:t>
            </a:r>
            <a:r>
              <a:rPr lang="en-US" sz="1663" dirty="0" err="1">
                <a:solidFill>
                  <a:srgbClr val="382A40"/>
                </a:solidFill>
                <a:latin typeface="Arimo"/>
              </a:rPr>
              <a:t>плательщика</a:t>
            </a:r>
            <a:r>
              <a:rPr lang="en-US" sz="1663" dirty="0">
                <a:solidFill>
                  <a:srgbClr val="382A40"/>
                </a:solidFill>
                <a:latin typeface="Arimo"/>
              </a:rPr>
              <a:t> </a:t>
            </a:r>
            <a:r>
              <a:rPr lang="en-US" sz="1663" dirty="0" err="1">
                <a:solidFill>
                  <a:srgbClr val="382A40"/>
                </a:solidFill>
                <a:latin typeface="Arimo"/>
              </a:rPr>
              <a:t>взносов</a:t>
            </a:r>
            <a:r>
              <a:rPr lang="en-US" sz="1663" dirty="0">
                <a:solidFill>
                  <a:srgbClr val="382A40"/>
                </a:solidFill>
                <a:latin typeface="Arimo"/>
              </a:rPr>
              <a:t>»  </a:t>
            </a:r>
            <a:r>
              <a:rPr lang="en-US" sz="1663" dirty="0" err="1">
                <a:solidFill>
                  <a:srgbClr val="382A40"/>
                </a:solidFill>
                <a:latin typeface="Arimo"/>
              </a:rPr>
              <a:t>на</a:t>
            </a:r>
            <a:r>
              <a:rPr lang="en-US" sz="1663" dirty="0">
                <a:solidFill>
                  <a:srgbClr val="382A40"/>
                </a:solidFill>
                <a:latin typeface="Arimo"/>
              </a:rPr>
              <a:t> </a:t>
            </a:r>
            <a:r>
              <a:rPr lang="en-US" sz="1663" dirty="0" err="1">
                <a:solidFill>
                  <a:srgbClr val="382A40"/>
                </a:solidFill>
                <a:latin typeface="Arimo"/>
              </a:rPr>
              <a:t>портале</a:t>
            </a:r>
            <a:r>
              <a:rPr lang="en-US" sz="1663" dirty="0">
                <a:solidFill>
                  <a:srgbClr val="382A40"/>
                </a:solidFill>
                <a:latin typeface="Arimo"/>
              </a:rPr>
              <a:t> </a:t>
            </a:r>
            <a:r>
              <a:rPr lang="en-US" sz="1663" dirty="0" err="1">
                <a:solidFill>
                  <a:srgbClr val="382A40"/>
                </a:solidFill>
                <a:latin typeface="Arimo"/>
              </a:rPr>
              <a:t>Фонда</a:t>
            </a:r>
            <a:r>
              <a:rPr lang="en-US" sz="1663" dirty="0">
                <a:solidFill>
                  <a:srgbClr val="382A40"/>
                </a:solidFill>
                <a:latin typeface="Arimo"/>
              </a:rPr>
              <a:t> </a:t>
            </a:r>
          </a:p>
        </p:txBody>
      </p:sp>
      <p:sp>
        <p:nvSpPr>
          <p:cNvPr id="27" name="TextBox 27"/>
          <p:cNvSpPr txBox="1"/>
          <p:nvPr/>
        </p:nvSpPr>
        <p:spPr>
          <a:xfrm rot="-1797582">
            <a:off x="9097385" y="5821154"/>
            <a:ext cx="6915171" cy="191897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>
              <a:lnSpc>
                <a:spcPts val="2184"/>
              </a:lnSpc>
              <a:spcBef>
                <a:spcPct val="0"/>
              </a:spcBef>
            </a:pPr>
            <a:r>
              <a:rPr lang="en-US" sz="1560" u="none" strike="noStrike">
                <a:solidFill>
                  <a:srgbClr val="934756"/>
                </a:solidFill>
                <a:latin typeface="Arimo Bold"/>
              </a:rPr>
              <a:t>РАССЧИТЫВАЕТ </a:t>
            </a:r>
            <a:r>
              <a:rPr lang="en-US" sz="1560" u="none" strike="noStrike">
                <a:solidFill>
                  <a:srgbClr val="382A40"/>
                </a:solidFill>
                <a:latin typeface="Arimo"/>
              </a:rPr>
              <a:t>и передает:</a:t>
            </a:r>
          </a:p>
          <a:p>
            <a:pPr marL="0" lvl="0" indent="0">
              <a:lnSpc>
                <a:spcPts val="2184"/>
              </a:lnSpc>
              <a:spcBef>
                <a:spcPct val="0"/>
              </a:spcBef>
            </a:pPr>
            <a:r>
              <a:rPr lang="en-US" sz="1560" u="none" strike="noStrike">
                <a:solidFill>
                  <a:srgbClr val="382A40"/>
                </a:solidFill>
                <a:latin typeface="Arimo Bold"/>
              </a:rPr>
              <a:t>СРЕДНЕДНЕВНОЙ ЗАРАБОТОК;</a:t>
            </a:r>
          </a:p>
          <a:p>
            <a:pPr marL="0" lvl="0" indent="0">
              <a:lnSpc>
                <a:spcPts val="2184"/>
              </a:lnSpc>
              <a:spcBef>
                <a:spcPct val="0"/>
              </a:spcBef>
            </a:pPr>
            <a:r>
              <a:rPr lang="en-US" sz="1560" u="none" strike="noStrike">
                <a:solidFill>
                  <a:srgbClr val="382A40"/>
                </a:solidFill>
                <a:latin typeface="Arimo"/>
              </a:rPr>
              <a:t>информацию о </a:t>
            </a:r>
            <a:r>
              <a:rPr lang="en-US" sz="1560" u="none" strike="noStrike">
                <a:solidFill>
                  <a:srgbClr val="382A40"/>
                </a:solidFill>
                <a:latin typeface="Arimo Bold"/>
              </a:rPr>
              <a:t>ПРАВЕ</a:t>
            </a:r>
            <a:r>
              <a:rPr lang="en-US" sz="1560" u="none" strike="noStrike">
                <a:solidFill>
                  <a:srgbClr val="382A40"/>
                </a:solidFill>
                <a:latin typeface="Arimo"/>
              </a:rPr>
              <a:t> на </a:t>
            </a:r>
            <a:r>
              <a:rPr lang="en-US" sz="1560" u="none" strike="noStrike">
                <a:solidFill>
                  <a:srgbClr val="382A40"/>
                </a:solidFill>
                <a:latin typeface="Arimo Bold"/>
              </a:rPr>
              <a:t>МИНИМАЛЬНЫЙ РАЗМЕР ПОСОБИЯ</a:t>
            </a:r>
            <a:r>
              <a:rPr lang="en-US" sz="1560" u="none" strike="noStrike">
                <a:solidFill>
                  <a:srgbClr val="382A40"/>
                </a:solidFill>
                <a:latin typeface="Arimo"/>
              </a:rPr>
              <a:t>;</a:t>
            </a:r>
          </a:p>
          <a:p>
            <a:pPr marL="0" lvl="0" indent="0">
              <a:lnSpc>
                <a:spcPts val="2184"/>
              </a:lnSpc>
              <a:spcBef>
                <a:spcPct val="0"/>
              </a:spcBef>
            </a:pPr>
            <a:r>
              <a:rPr lang="en-US" sz="1560" u="none" strike="noStrike">
                <a:solidFill>
                  <a:srgbClr val="382A40"/>
                </a:solidFill>
                <a:latin typeface="Arimo Bold"/>
              </a:rPr>
              <a:t>РАССЧИТЫВАЕТ</a:t>
            </a:r>
            <a:r>
              <a:rPr lang="en-US" sz="1560" u="none" strike="noStrike">
                <a:solidFill>
                  <a:srgbClr val="382A40"/>
                </a:solidFill>
                <a:latin typeface="Arimo"/>
              </a:rPr>
              <a:t> </a:t>
            </a:r>
            <a:r>
              <a:rPr lang="en-US" sz="1560" u="none" strike="noStrike">
                <a:solidFill>
                  <a:srgbClr val="382A40"/>
                </a:solidFill>
                <a:latin typeface="Arimo Bold"/>
              </a:rPr>
              <a:t>и передает ПЕРИОД уплаты страховых взносов</a:t>
            </a:r>
            <a:r>
              <a:rPr lang="en-US" sz="1560" u="none" strike="noStrike">
                <a:solidFill>
                  <a:srgbClr val="382A40"/>
                </a:solidFill>
                <a:latin typeface="Arimo"/>
              </a:rPr>
              <a:t>;</a:t>
            </a:r>
          </a:p>
          <a:p>
            <a:pPr marL="0" lvl="0" indent="0">
              <a:lnSpc>
                <a:spcPts val="2184"/>
              </a:lnSpc>
              <a:spcBef>
                <a:spcPct val="0"/>
              </a:spcBef>
            </a:pPr>
            <a:r>
              <a:rPr lang="en-US" sz="1560" u="none" strike="noStrike">
                <a:solidFill>
                  <a:srgbClr val="382A40"/>
                </a:solidFill>
                <a:latin typeface="Arimo"/>
              </a:rPr>
              <a:t>в течение 6-ти месяцев </a:t>
            </a:r>
            <a:r>
              <a:rPr lang="en-US" sz="1560" u="none" strike="noStrike">
                <a:solidFill>
                  <a:srgbClr val="382A40"/>
                </a:solidFill>
                <a:latin typeface="Arimo Bold"/>
              </a:rPr>
              <a:t>ПРОИЗВОДИТ ПЕРЕРАСЧЕТ</a:t>
            </a:r>
            <a:r>
              <a:rPr lang="en-US" sz="1560" u="none" strike="noStrike">
                <a:solidFill>
                  <a:srgbClr val="382A40"/>
                </a:solidFill>
                <a:latin typeface="Arimo"/>
              </a:rPr>
              <a:t> </a:t>
            </a:r>
            <a:r>
              <a:rPr lang="en-US" sz="1560" u="none" strike="noStrike">
                <a:solidFill>
                  <a:srgbClr val="382A40"/>
                </a:solidFill>
                <a:latin typeface="Arimo Bold"/>
              </a:rPr>
              <a:t>СРЕДНЕДНЕВНОГО  ЗАРАБОТКА (в случае изменения ДПУ хотя бы одним из работодателей)</a:t>
            </a:r>
          </a:p>
        </p:txBody>
      </p:sp>
      <p:grpSp>
        <p:nvGrpSpPr>
          <p:cNvPr id="8" name="Group 8"/>
          <p:cNvGrpSpPr/>
          <p:nvPr/>
        </p:nvGrpSpPr>
        <p:grpSpPr>
          <a:xfrm>
            <a:off x="7194812" y="-5836536"/>
            <a:ext cx="12424497" cy="12424497"/>
            <a:chOff x="0" y="0"/>
            <a:chExt cx="812800" cy="812800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630849" y="0"/>
                    <a:pt x="812800" y="181951"/>
                    <a:pt x="812800" y="406400"/>
                  </a:cubicBezTo>
                  <a:cubicBezTo>
                    <a:pt x="812800" y="630849"/>
                    <a:pt x="630849" y="812800"/>
                    <a:pt x="406400" y="812800"/>
                  </a:cubicBezTo>
                  <a:cubicBezTo>
                    <a:pt x="181951" y="812800"/>
                    <a:pt x="0" y="630849"/>
                    <a:pt x="0" y="406400"/>
                  </a:cubicBezTo>
                  <a:cubicBezTo>
                    <a:pt x="0" y="181951"/>
                    <a:pt x="181951" y="0"/>
                    <a:pt x="406400" y="0"/>
                  </a:cubicBezTo>
                  <a:lnTo>
                    <a:pt x="406400" y="0"/>
                  </a:lnTo>
                  <a:close/>
                </a:path>
              </a:pathLst>
            </a:custGeom>
            <a:gradFill rotWithShape="1">
              <a:gsLst>
                <a:gs pos="0">
                  <a:srgbClr val="4DBDA9">
                    <a:alpha val="30000"/>
                  </a:srgbClr>
                </a:gs>
                <a:gs pos="100000">
                  <a:srgbClr val="3D949D">
                    <a:alpha val="30000"/>
                  </a:srgbClr>
                </a:gs>
              </a:gsLst>
              <a:lin ang="0"/>
            </a:gradFill>
            <a:ln>
              <a:noFill/>
            </a:ln>
          </p:spPr>
        </p:sp>
        <p:sp>
          <p:nvSpPr>
            <p:cNvPr id="10" name="TextBox 10"/>
            <p:cNvSpPr txBox="1"/>
            <p:nvPr/>
          </p:nvSpPr>
          <p:spPr>
            <a:xfrm>
              <a:off x="76200" y="19050"/>
              <a:ext cx="660400" cy="7175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lvl="0" indent="0"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028700" y="8235822"/>
            <a:ext cx="1022478" cy="1022478"/>
          </a:xfrm>
          <a:custGeom>
            <a:avLst/>
            <a:gdLst/>
            <a:ahLst/>
            <a:cxnLst/>
            <a:rect l="l" t="t" r="r" b="b"/>
            <a:pathLst>
              <a:path w="1022478" h="1022478">
                <a:moveTo>
                  <a:pt x="0" y="0"/>
                </a:moveTo>
                <a:lnTo>
                  <a:pt x="1022478" y="0"/>
                </a:lnTo>
                <a:lnTo>
                  <a:pt x="1022478" y="1022478"/>
                </a:lnTo>
                <a:lnTo>
                  <a:pt x="0" y="1022478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grpSp>
        <p:nvGrpSpPr>
          <p:cNvPr id="3" name="Group 3"/>
          <p:cNvGrpSpPr/>
          <p:nvPr/>
        </p:nvGrpSpPr>
        <p:grpSpPr>
          <a:xfrm>
            <a:off x="7980676" y="-1162627"/>
            <a:ext cx="15501960" cy="6864768"/>
            <a:chOff x="0" y="0"/>
            <a:chExt cx="812800" cy="359934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812800" cy="359934"/>
            </a:xfrm>
            <a:custGeom>
              <a:avLst/>
              <a:gdLst/>
              <a:ahLst/>
              <a:cxnLst/>
              <a:rect l="l" t="t" r="r" b="b"/>
              <a:pathLst>
                <a:path w="812800" h="359934">
                  <a:moveTo>
                    <a:pt x="609600" y="0"/>
                  </a:moveTo>
                  <a:lnTo>
                    <a:pt x="0" y="0"/>
                  </a:lnTo>
                  <a:lnTo>
                    <a:pt x="203200" y="359934"/>
                  </a:lnTo>
                  <a:lnTo>
                    <a:pt x="812800" y="359934"/>
                  </a:lnTo>
                  <a:lnTo>
                    <a:pt x="609600" y="0"/>
                  </a:lnTo>
                  <a:close/>
                </a:path>
              </a:pathLst>
            </a:custGeom>
            <a:gradFill rotWithShape="1">
              <a:gsLst>
                <a:gs pos="0">
                  <a:srgbClr val="1BC4BA">
                    <a:alpha val="100000"/>
                  </a:srgbClr>
                </a:gs>
                <a:gs pos="100000">
                  <a:srgbClr val="0C746E">
                    <a:alpha val="100000"/>
                  </a:srgbClr>
                </a:gs>
              </a:gsLst>
              <a:lin ang="0"/>
            </a:gradFill>
            <a:ln>
              <a:noFill/>
            </a:ln>
          </p:spPr>
        </p:sp>
        <p:sp>
          <p:nvSpPr>
            <p:cNvPr id="5" name="TextBox 5"/>
            <p:cNvSpPr txBox="1"/>
            <p:nvPr/>
          </p:nvSpPr>
          <p:spPr>
            <a:xfrm>
              <a:off x="101600" y="-57150"/>
              <a:ext cx="609600" cy="6667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lvl="0" indent="0"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6" name="Group 6"/>
          <p:cNvGrpSpPr/>
          <p:nvPr/>
        </p:nvGrpSpPr>
        <p:grpSpPr>
          <a:xfrm>
            <a:off x="9907599" y="6597491"/>
            <a:ext cx="19260483" cy="5181616"/>
            <a:chOff x="0" y="0"/>
            <a:chExt cx="812800" cy="218666"/>
          </a:xfrm>
        </p:grpSpPr>
        <p:sp>
          <p:nvSpPr>
            <p:cNvPr id="7" name="Freeform 7"/>
            <p:cNvSpPr/>
            <p:nvPr/>
          </p:nvSpPr>
          <p:spPr>
            <a:xfrm>
              <a:off x="12597" y="0"/>
              <a:ext cx="787606" cy="218666"/>
            </a:xfrm>
            <a:custGeom>
              <a:avLst/>
              <a:gdLst/>
              <a:ahLst/>
              <a:cxnLst/>
              <a:rect l="l" t="t" r="r" b="b"/>
              <a:pathLst>
                <a:path w="787606" h="218666">
                  <a:moveTo>
                    <a:pt x="573287" y="0"/>
                  </a:moveTo>
                  <a:lnTo>
                    <a:pt x="11119" y="0"/>
                  </a:lnTo>
                  <a:cubicBezTo>
                    <a:pt x="7007" y="0"/>
                    <a:pt x="3286" y="2437"/>
                    <a:pt x="1643" y="6206"/>
                  </a:cubicBezTo>
                  <a:cubicBezTo>
                    <a:pt x="0" y="9976"/>
                    <a:pt x="748" y="14360"/>
                    <a:pt x="3547" y="17373"/>
                  </a:cubicBezTo>
                  <a:lnTo>
                    <a:pt x="174459" y="201294"/>
                  </a:lnTo>
                  <a:cubicBezTo>
                    <a:pt x="184754" y="212372"/>
                    <a:pt x="199195" y="218666"/>
                    <a:pt x="214319" y="218666"/>
                  </a:cubicBezTo>
                  <a:lnTo>
                    <a:pt x="776487" y="218666"/>
                  </a:lnTo>
                  <a:cubicBezTo>
                    <a:pt x="780599" y="218666"/>
                    <a:pt x="784320" y="216229"/>
                    <a:pt x="785963" y="212460"/>
                  </a:cubicBezTo>
                  <a:cubicBezTo>
                    <a:pt x="787606" y="208690"/>
                    <a:pt x="786858" y="204306"/>
                    <a:pt x="784059" y="201294"/>
                  </a:cubicBezTo>
                  <a:lnTo>
                    <a:pt x="613147" y="17373"/>
                  </a:lnTo>
                  <a:cubicBezTo>
                    <a:pt x="602852" y="6294"/>
                    <a:pt x="588411" y="0"/>
                    <a:pt x="573287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029D94">
                    <a:alpha val="100000"/>
                  </a:srgbClr>
                </a:gs>
                <a:gs pos="100000">
                  <a:srgbClr val="0C746E">
                    <a:alpha val="100000"/>
                  </a:srgbClr>
                </a:gs>
              </a:gsLst>
              <a:lin ang="0"/>
            </a:gradFill>
          </p:spPr>
        </p:sp>
        <p:sp>
          <p:nvSpPr>
            <p:cNvPr id="8" name="TextBox 8"/>
            <p:cNvSpPr txBox="1"/>
            <p:nvPr/>
          </p:nvSpPr>
          <p:spPr>
            <a:xfrm>
              <a:off x="101600" y="-57150"/>
              <a:ext cx="609600" cy="6667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9" name="Group 9"/>
          <p:cNvGrpSpPr/>
          <p:nvPr/>
        </p:nvGrpSpPr>
        <p:grpSpPr>
          <a:xfrm rot="-7893786">
            <a:off x="7752262" y="6463018"/>
            <a:ext cx="17007447" cy="4575485"/>
            <a:chOff x="0" y="0"/>
            <a:chExt cx="812800" cy="218666"/>
          </a:xfrm>
        </p:grpSpPr>
        <p:sp>
          <p:nvSpPr>
            <p:cNvPr id="10" name="Freeform 10"/>
            <p:cNvSpPr/>
            <p:nvPr/>
          </p:nvSpPr>
          <p:spPr>
            <a:xfrm>
              <a:off x="0" y="0"/>
              <a:ext cx="812800" cy="218666"/>
            </a:xfrm>
            <a:custGeom>
              <a:avLst/>
              <a:gdLst/>
              <a:ahLst/>
              <a:cxnLst/>
              <a:rect l="l" t="t" r="r" b="b"/>
              <a:pathLst>
                <a:path w="812800" h="218666">
                  <a:moveTo>
                    <a:pt x="609600" y="0"/>
                  </a:moveTo>
                  <a:lnTo>
                    <a:pt x="0" y="0"/>
                  </a:lnTo>
                  <a:lnTo>
                    <a:pt x="203200" y="218666"/>
                  </a:lnTo>
                  <a:lnTo>
                    <a:pt x="812800" y="218666"/>
                  </a:lnTo>
                  <a:lnTo>
                    <a:pt x="609600" y="0"/>
                  </a:lnTo>
                  <a:close/>
                </a:path>
              </a:pathLst>
            </a:custGeom>
            <a:gradFill rotWithShape="1">
              <a:gsLst>
                <a:gs pos="0">
                  <a:srgbClr val="029D94">
                    <a:alpha val="100000"/>
                  </a:srgbClr>
                </a:gs>
                <a:gs pos="100000">
                  <a:srgbClr val="0C746E">
                    <a:alpha val="100000"/>
                  </a:srgbClr>
                </a:gs>
              </a:gsLst>
              <a:lin ang="0"/>
            </a:gradFill>
            <a:ln>
              <a:noFill/>
            </a:ln>
          </p:spPr>
        </p:sp>
        <p:sp>
          <p:nvSpPr>
            <p:cNvPr id="11" name="TextBox 11"/>
            <p:cNvSpPr txBox="1"/>
            <p:nvPr/>
          </p:nvSpPr>
          <p:spPr>
            <a:xfrm>
              <a:off x="101600" y="-57150"/>
              <a:ext cx="609600" cy="6667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lvl="0" indent="0"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12" name="Group 12"/>
          <p:cNvGrpSpPr/>
          <p:nvPr/>
        </p:nvGrpSpPr>
        <p:grpSpPr>
          <a:xfrm>
            <a:off x="8902488" y="1098576"/>
            <a:ext cx="1241057" cy="1241057"/>
            <a:chOff x="0" y="0"/>
            <a:chExt cx="812800" cy="812800"/>
          </a:xfrm>
        </p:grpSpPr>
        <p:sp>
          <p:nvSpPr>
            <p:cNvPr id="13" name="Freeform 13"/>
            <p:cNvSpPr/>
            <p:nvPr/>
          </p:nvSpPr>
          <p:spPr>
            <a:xfrm>
              <a:off x="1813" y="0"/>
              <a:ext cx="809173" cy="812800"/>
            </a:xfrm>
            <a:custGeom>
              <a:avLst/>
              <a:gdLst/>
              <a:ahLst/>
              <a:cxnLst/>
              <a:rect l="l" t="t" r="r" b="b"/>
              <a:pathLst>
                <a:path w="809173" h="812800">
                  <a:moveTo>
                    <a:pt x="404587" y="0"/>
                  </a:moveTo>
                  <a:cubicBezTo>
                    <a:pt x="628326" y="1001"/>
                    <a:pt x="809174" y="182659"/>
                    <a:pt x="809174" y="406400"/>
                  </a:cubicBezTo>
                  <a:cubicBezTo>
                    <a:pt x="809174" y="630141"/>
                    <a:pt x="628326" y="811799"/>
                    <a:pt x="404587" y="812800"/>
                  </a:cubicBezTo>
                  <a:cubicBezTo>
                    <a:pt x="180848" y="811799"/>
                    <a:pt x="0" y="630141"/>
                    <a:pt x="0" y="406400"/>
                  </a:cubicBezTo>
                  <a:cubicBezTo>
                    <a:pt x="0" y="182659"/>
                    <a:pt x="180848" y="1001"/>
                    <a:pt x="404587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029D94">
                    <a:alpha val="100000"/>
                  </a:srgbClr>
                </a:gs>
                <a:gs pos="100000">
                  <a:srgbClr val="0C746E">
                    <a:alpha val="100000"/>
                  </a:srgbClr>
                </a:gs>
              </a:gsLst>
              <a:lin ang="0"/>
            </a:gradFill>
          </p:spPr>
        </p:sp>
        <p:sp>
          <p:nvSpPr>
            <p:cNvPr id="14" name="TextBox 14"/>
            <p:cNvSpPr txBox="1"/>
            <p:nvPr/>
          </p:nvSpPr>
          <p:spPr>
            <a:xfrm>
              <a:off x="76200" y="19050"/>
              <a:ext cx="660400" cy="7175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15" name="Group 15"/>
          <p:cNvGrpSpPr/>
          <p:nvPr/>
        </p:nvGrpSpPr>
        <p:grpSpPr>
          <a:xfrm>
            <a:off x="-4983316" y="9909897"/>
            <a:ext cx="12352291" cy="1392272"/>
            <a:chOff x="0" y="0"/>
            <a:chExt cx="1940015" cy="218666"/>
          </a:xfrm>
        </p:grpSpPr>
        <p:sp>
          <p:nvSpPr>
            <p:cNvPr id="16" name="Freeform 16"/>
            <p:cNvSpPr/>
            <p:nvPr/>
          </p:nvSpPr>
          <p:spPr>
            <a:xfrm>
              <a:off x="0" y="0"/>
              <a:ext cx="1940015" cy="218666"/>
            </a:xfrm>
            <a:custGeom>
              <a:avLst/>
              <a:gdLst/>
              <a:ahLst/>
              <a:cxnLst/>
              <a:rect l="l" t="t" r="r" b="b"/>
              <a:pathLst>
                <a:path w="1940015" h="218666">
                  <a:moveTo>
                    <a:pt x="1736815" y="0"/>
                  </a:moveTo>
                  <a:lnTo>
                    <a:pt x="0" y="0"/>
                  </a:lnTo>
                  <a:lnTo>
                    <a:pt x="203200" y="218666"/>
                  </a:lnTo>
                  <a:lnTo>
                    <a:pt x="1940015" y="218666"/>
                  </a:lnTo>
                  <a:lnTo>
                    <a:pt x="1736815" y="0"/>
                  </a:lnTo>
                  <a:close/>
                </a:path>
              </a:pathLst>
            </a:custGeom>
            <a:gradFill rotWithShape="1">
              <a:gsLst>
                <a:gs pos="0">
                  <a:srgbClr val="1BC4BA">
                    <a:alpha val="100000"/>
                  </a:srgbClr>
                </a:gs>
                <a:gs pos="100000">
                  <a:srgbClr val="0C746E">
                    <a:alpha val="100000"/>
                  </a:srgbClr>
                </a:gs>
              </a:gsLst>
              <a:lin ang="0"/>
            </a:gradFill>
            <a:ln>
              <a:noFill/>
            </a:ln>
          </p:spPr>
        </p:sp>
        <p:sp>
          <p:nvSpPr>
            <p:cNvPr id="17" name="TextBox 17"/>
            <p:cNvSpPr txBox="1"/>
            <p:nvPr/>
          </p:nvSpPr>
          <p:spPr>
            <a:xfrm>
              <a:off x="101600" y="-57150"/>
              <a:ext cx="609600" cy="6667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lvl="0" indent="0"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18" name="Group 18"/>
          <p:cNvGrpSpPr>
            <a:grpSpLocks noChangeAspect="1"/>
          </p:cNvGrpSpPr>
          <p:nvPr/>
        </p:nvGrpSpPr>
        <p:grpSpPr>
          <a:xfrm>
            <a:off x="10143546" y="-610114"/>
            <a:ext cx="10599801" cy="9868414"/>
            <a:chOff x="0" y="0"/>
            <a:chExt cx="6350000" cy="5911850"/>
          </a:xfrm>
        </p:grpSpPr>
        <p:sp>
          <p:nvSpPr>
            <p:cNvPr id="19" name="Freeform 19"/>
            <p:cNvSpPr/>
            <p:nvPr/>
          </p:nvSpPr>
          <p:spPr>
            <a:xfrm>
              <a:off x="-68580" y="0"/>
              <a:ext cx="6417310" cy="5911850"/>
            </a:xfrm>
            <a:custGeom>
              <a:avLst/>
              <a:gdLst/>
              <a:ahLst/>
              <a:cxnLst/>
              <a:rect l="l" t="t" r="r" b="b"/>
              <a:pathLst>
                <a:path w="6417310" h="5911850">
                  <a:moveTo>
                    <a:pt x="1215390" y="402590"/>
                  </a:moveTo>
                  <a:lnTo>
                    <a:pt x="177800" y="2192020"/>
                  </a:lnTo>
                  <a:cubicBezTo>
                    <a:pt x="0" y="2498090"/>
                    <a:pt x="43180" y="2884170"/>
                    <a:pt x="283210" y="3144520"/>
                  </a:cubicBezTo>
                  <a:lnTo>
                    <a:pt x="2594610" y="5651500"/>
                  </a:lnTo>
                  <a:cubicBezTo>
                    <a:pt x="2747010" y="5817870"/>
                    <a:pt x="2962910" y="5911850"/>
                    <a:pt x="3187700" y="5911850"/>
                  </a:cubicBezTo>
                  <a:lnTo>
                    <a:pt x="5609590" y="5911850"/>
                  </a:lnTo>
                  <a:cubicBezTo>
                    <a:pt x="6055360" y="5911850"/>
                    <a:pt x="6417310" y="5549900"/>
                    <a:pt x="6417310" y="5104130"/>
                  </a:cubicBezTo>
                  <a:lnTo>
                    <a:pt x="6417310" y="1891030"/>
                  </a:lnTo>
                  <a:cubicBezTo>
                    <a:pt x="6417310" y="1724660"/>
                    <a:pt x="6366510" y="1562100"/>
                    <a:pt x="6269990" y="1426210"/>
                  </a:cubicBezTo>
                  <a:lnTo>
                    <a:pt x="5507990" y="342900"/>
                  </a:lnTo>
                  <a:cubicBezTo>
                    <a:pt x="5356860" y="128270"/>
                    <a:pt x="5110480" y="0"/>
                    <a:pt x="4847590" y="0"/>
                  </a:cubicBezTo>
                  <a:lnTo>
                    <a:pt x="1913890" y="0"/>
                  </a:lnTo>
                  <a:cubicBezTo>
                    <a:pt x="1625600" y="0"/>
                    <a:pt x="1358900" y="153670"/>
                    <a:pt x="1215390" y="402590"/>
                  </a:cubicBezTo>
                  <a:close/>
                </a:path>
              </a:pathLst>
            </a:custGeom>
            <a:solidFill>
              <a:srgbClr val="FFFFFF"/>
            </a:solidFill>
            <a:ln w="12700">
              <a:solidFill>
                <a:srgbClr val="000000"/>
              </a:solidFill>
            </a:ln>
          </p:spPr>
        </p:sp>
      </p:grpSp>
      <p:grpSp>
        <p:nvGrpSpPr>
          <p:cNvPr id="20" name="Group 20"/>
          <p:cNvGrpSpPr>
            <a:grpSpLocks noChangeAspect="1"/>
          </p:cNvGrpSpPr>
          <p:nvPr/>
        </p:nvGrpSpPr>
        <p:grpSpPr>
          <a:xfrm>
            <a:off x="10346282" y="-508844"/>
            <a:ext cx="10320864" cy="9608724"/>
            <a:chOff x="0" y="0"/>
            <a:chExt cx="6350000" cy="5911850"/>
          </a:xfrm>
        </p:grpSpPr>
        <p:sp>
          <p:nvSpPr>
            <p:cNvPr id="21" name="Freeform 21"/>
            <p:cNvSpPr/>
            <p:nvPr/>
          </p:nvSpPr>
          <p:spPr>
            <a:xfrm>
              <a:off x="-68580" y="0"/>
              <a:ext cx="6417310" cy="5911850"/>
            </a:xfrm>
            <a:custGeom>
              <a:avLst/>
              <a:gdLst/>
              <a:ahLst/>
              <a:cxnLst/>
              <a:rect l="l" t="t" r="r" b="b"/>
              <a:pathLst>
                <a:path w="6417310" h="5911850">
                  <a:moveTo>
                    <a:pt x="1215390" y="402590"/>
                  </a:moveTo>
                  <a:lnTo>
                    <a:pt x="177800" y="2192020"/>
                  </a:lnTo>
                  <a:cubicBezTo>
                    <a:pt x="0" y="2498090"/>
                    <a:pt x="43180" y="2884170"/>
                    <a:pt x="283210" y="3144520"/>
                  </a:cubicBezTo>
                  <a:lnTo>
                    <a:pt x="2594610" y="5651500"/>
                  </a:lnTo>
                  <a:cubicBezTo>
                    <a:pt x="2747010" y="5817870"/>
                    <a:pt x="2962910" y="5911850"/>
                    <a:pt x="3187700" y="5911850"/>
                  </a:cubicBezTo>
                  <a:lnTo>
                    <a:pt x="5609590" y="5911850"/>
                  </a:lnTo>
                  <a:cubicBezTo>
                    <a:pt x="6055360" y="5911850"/>
                    <a:pt x="6417310" y="5549900"/>
                    <a:pt x="6417310" y="5104130"/>
                  </a:cubicBezTo>
                  <a:lnTo>
                    <a:pt x="6417310" y="1891030"/>
                  </a:lnTo>
                  <a:cubicBezTo>
                    <a:pt x="6417310" y="1724660"/>
                    <a:pt x="6366510" y="1562100"/>
                    <a:pt x="6269990" y="1426210"/>
                  </a:cubicBezTo>
                  <a:lnTo>
                    <a:pt x="5507990" y="342900"/>
                  </a:lnTo>
                  <a:cubicBezTo>
                    <a:pt x="5356860" y="128270"/>
                    <a:pt x="5110480" y="0"/>
                    <a:pt x="4847590" y="0"/>
                  </a:cubicBezTo>
                  <a:lnTo>
                    <a:pt x="1913890" y="0"/>
                  </a:lnTo>
                  <a:cubicBezTo>
                    <a:pt x="1625600" y="0"/>
                    <a:pt x="1358900" y="153670"/>
                    <a:pt x="1215390" y="402590"/>
                  </a:cubicBezTo>
                  <a:close/>
                </a:path>
              </a:pathLst>
            </a:custGeom>
            <a:blipFill>
              <a:blip r:embed="rId4"/>
              <a:stretch>
                <a:fillRect l="-19885" r="-19885"/>
              </a:stretch>
            </a:blipFill>
          </p:spPr>
        </p:sp>
      </p:grpSp>
      <p:sp>
        <p:nvSpPr>
          <p:cNvPr id="22" name="Freeform 22"/>
          <p:cNvSpPr/>
          <p:nvPr/>
        </p:nvSpPr>
        <p:spPr>
          <a:xfrm>
            <a:off x="1028700" y="692269"/>
            <a:ext cx="936696" cy="812613"/>
          </a:xfrm>
          <a:custGeom>
            <a:avLst/>
            <a:gdLst/>
            <a:ahLst/>
            <a:cxnLst/>
            <a:rect l="l" t="t" r="r" b="b"/>
            <a:pathLst>
              <a:path w="936696" h="812613">
                <a:moveTo>
                  <a:pt x="0" y="0"/>
                </a:moveTo>
                <a:lnTo>
                  <a:pt x="936696" y="0"/>
                </a:lnTo>
                <a:lnTo>
                  <a:pt x="936696" y="812613"/>
                </a:lnTo>
                <a:lnTo>
                  <a:pt x="0" y="812613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 l="-18358" t="-28151" r="-18675" b="-29806"/>
            </a:stretch>
          </a:blipFill>
        </p:spPr>
      </p:sp>
      <p:sp>
        <p:nvSpPr>
          <p:cNvPr id="23" name="TextBox 23"/>
          <p:cNvSpPr txBox="1"/>
          <p:nvPr/>
        </p:nvSpPr>
        <p:spPr>
          <a:xfrm>
            <a:off x="2193220" y="8560875"/>
            <a:ext cx="2037787" cy="3868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3036"/>
              </a:lnSpc>
              <a:spcBef>
                <a:spcPct val="0"/>
              </a:spcBef>
            </a:pPr>
            <a:r>
              <a:rPr lang="en-US" sz="2919" u="none" strike="noStrike">
                <a:solidFill>
                  <a:srgbClr val="382A40"/>
                </a:solidFill>
                <a:latin typeface="Noto Serif Bold"/>
              </a:rPr>
              <a:t>ssf.gov.by</a:t>
            </a:r>
          </a:p>
        </p:txBody>
      </p:sp>
      <p:sp>
        <p:nvSpPr>
          <p:cNvPr id="24" name="TextBox 24"/>
          <p:cNvSpPr txBox="1"/>
          <p:nvPr/>
        </p:nvSpPr>
        <p:spPr>
          <a:xfrm>
            <a:off x="1028700" y="3540786"/>
            <a:ext cx="9777338" cy="231838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9120"/>
              </a:lnSpc>
            </a:pPr>
            <a:r>
              <a:rPr lang="en-US" sz="8000" spc="160">
                <a:solidFill>
                  <a:srgbClr val="3BB1A2"/>
                </a:solidFill>
                <a:latin typeface="Oswald"/>
              </a:rPr>
              <a:t>СПАСИБО </a:t>
            </a:r>
          </a:p>
          <a:p>
            <a:pPr marL="0" lvl="0" indent="0">
              <a:lnSpc>
                <a:spcPts val="9120"/>
              </a:lnSpc>
            </a:pPr>
            <a:r>
              <a:rPr lang="en-US" sz="8000" spc="160">
                <a:solidFill>
                  <a:srgbClr val="3BB1A2"/>
                </a:solidFill>
                <a:latin typeface="Oswald"/>
              </a:rPr>
              <a:t>ЗА ВНИМАНИЕ!</a:t>
            </a:r>
          </a:p>
        </p:txBody>
      </p:sp>
      <p:sp>
        <p:nvSpPr>
          <p:cNvPr id="25" name="TextBox 25"/>
          <p:cNvSpPr txBox="1"/>
          <p:nvPr/>
        </p:nvSpPr>
        <p:spPr>
          <a:xfrm>
            <a:off x="1965396" y="814934"/>
            <a:ext cx="7629964" cy="56728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444"/>
              </a:lnSpc>
            </a:pPr>
            <a:r>
              <a:rPr lang="en-US" sz="2144">
                <a:solidFill>
                  <a:srgbClr val="382A40"/>
                </a:solidFill>
                <a:latin typeface="Arimo Bold"/>
              </a:rPr>
              <a:t>Фонд социальной защиты населения</a:t>
            </a:r>
          </a:p>
          <a:p>
            <a:pPr>
              <a:lnSpc>
                <a:spcPts val="1988"/>
              </a:lnSpc>
            </a:pPr>
            <a:r>
              <a:rPr lang="en-US" sz="1744">
                <a:solidFill>
                  <a:srgbClr val="382A40"/>
                </a:solidFill>
                <a:latin typeface="Arimo"/>
              </a:rPr>
              <a:t>Министерства труда и социальной защиты Республики Беларусь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28</TotalTime>
  <Words>688</Words>
  <Application>Microsoft Office PowerPoint</Application>
  <PresentationFormat>Произвольный</PresentationFormat>
  <Paragraphs>82</Paragraphs>
  <Slides>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10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19" baseType="lpstr">
      <vt:lpstr>Arial</vt:lpstr>
      <vt:lpstr>Arimo Bold</vt:lpstr>
      <vt:lpstr>Noto Serif</vt:lpstr>
      <vt:lpstr>Oswald Bold</vt:lpstr>
      <vt:lpstr>Noto Serif Bold</vt:lpstr>
      <vt:lpstr>Calibri</vt:lpstr>
      <vt:lpstr>Noto Serif Bold Italics</vt:lpstr>
      <vt:lpstr>Noto Serif Italics</vt:lpstr>
      <vt:lpstr>Oswald</vt:lpstr>
      <vt:lpstr>Arimo</vt:lpstr>
      <vt:lpstr>Office Theme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Purple And Green Modern Professional Organizational Structure In Business Presentation</dc:title>
  <dc:creator>Олешкевич Елена Николаевна</dc:creator>
  <cp:lastModifiedBy>Елена Николаевна Олешкевич</cp:lastModifiedBy>
  <cp:revision>9</cp:revision>
  <dcterms:created xsi:type="dcterms:W3CDTF">2006-08-16T00:00:00Z</dcterms:created>
  <dcterms:modified xsi:type="dcterms:W3CDTF">2023-08-16T14:40:51Z</dcterms:modified>
  <dc:identifier>DAFq75XMwfA</dc:identifier>
</cp:coreProperties>
</file>